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06" r:id="rId3"/>
    <p:sldId id="273" r:id="rId4"/>
    <p:sldId id="276" r:id="rId5"/>
    <p:sldId id="278" r:id="rId6"/>
    <p:sldId id="279" r:id="rId7"/>
    <p:sldId id="281" r:id="rId8"/>
    <p:sldId id="283" r:id="rId9"/>
    <p:sldId id="280" r:id="rId10"/>
    <p:sldId id="282" r:id="rId11"/>
    <p:sldId id="284" r:id="rId12"/>
    <p:sldId id="285" r:id="rId13"/>
    <p:sldId id="289" r:id="rId14"/>
    <p:sldId id="295" r:id="rId15"/>
    <p:sldId id="277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286" r:id="rId27"/>
    <p:sldId id="288" r:id="rId28"/>
    <p:sldId id="290" r:id="rId29"/>
    <p:sldId id="291" r:id="rId30"/>
    <p:sldId id="292" r:id="rId31"/>
    <p:sldId id="293" r:id="rId32"/>
    <p:sldId id="294" r:id="rId33"/>
    <p:sldId id="287" r:id="rId34"/>
    <p:sldId id="257" r:id="rId35"/>
    <p:sldId id="262" r:id="rId36"/>
    <p:sldId id="260" r:id="rId37"/>
    <p:sldId id="266" r:id="rId38"/>
    <p:sldId id="263" r:id="rId39"/>
    <p:sldId id="264" r:id="rId40"/>
    <p:sldId id="275" r:id="rId41"/>
    <p:sldId id="265" r:id="rId42"/>
    <p:sldId id="274" r:id="rId43"/>
    <p:sldId id="267" r:id="rId44"/>
    <p:sldId id="268" r:id="rId45"/>
    <p:sldId id="269" r:id="rId46"/>
    <p:sldId id="270" r:id="rId47"/>
    <p:sldId id="307" r:id="rId48"/>
    <p:sldId id="271" r:id="rId49"/>
    <p:sldId id="308" r:id="rId50"/>
    <p:sldId id="309" r:id="rId51"/>
  </p:sldIdLst>
  <p:sldSz cx="9144000" cy="6858000" type="screen4x3"/>
  <p:notesSz cx="6797675" cy="987266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PC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04" d="100"/>
          <a:sy n="104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C5F8F-ACDB-423B-83B2-1B266193F8B6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90BA-CE54-4799-9B41-CB64FC43EF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2140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81A6D-A6EB-4829-91D2-6EE3AB8B0C47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50B11-CDE2-4DDE-A4F5-0ACE228B63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39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08189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50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4408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0280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454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696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1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15449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05333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342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0221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56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39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297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0B11-CDE2-4DDE-A4F5-0ACE228B6329}" type="slidenum">
              <a:rPr lang="pt-PT" smtClean="0"/>
              <a:t>41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680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745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866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125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88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21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2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291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499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90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42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402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A2B7-8DE5-4EB0-B84F-7FFB9BD42621}" type="datetimeFigureOut">
              <a:rPr lang="pt-PT" smtClean="0"/>
              <a:t>01-10-2015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31C7-1A73-48AB-AFEE-5C5DEA9AAEC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19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hcch.net/index_en.php?act=status.comment&amp;csid=1238&amp;disp=resdn" TargetMode="External"/><Relationship Id="rId18" Type="http://schemas.openxmlformats.org/officeDocument/2006/relationships/hyperlink" Target="http://www.hcch.net/index_en.php?act=status.auth&amp;sid=34&amp;cid=131" TargetMode="External"/><Relationship Id="rId26" Type="http://schemas.openxmlformats.org/officeDocument/2006/relationships/hyperlink" Target="http://www.hcch.net/index_en.php?act=status.comment&amp;csid=1235&amp;disp=resdn" TargetMode="External"/><Relationship Id="rId39" Type="http://schemas.openxmlformats.org/officeDocument/2006/relationships/hyperlink" Target="http://www.hcch.net/index_en.php?act=status.comment&amp;csid=1245&amp;disp=resdn" TargetMode="External"/><Relationship Id="rId21" Type="http://schemas.openxmlformats.org/officeDocument/2006/relationships/hyperlink" Target="http://www.hcch.net/index_en.php?act=status.auth&amp;sid=35&amp;cid=131" TargetMode="External"/><Relationship Id="rId34" Type="http://schemas.openxmlformats.org/officeDocument/2006/relationships/hyperlink" Target="http://www.hcch.net/index_en.php?act=status.auth&amp;sid=50&amp;cid=131" TargetMode="External"/><Relationship Id="rId42" Type="http://schemas.openxmlformats.org/officeDocument/2006/relationships/hyperlink" Target="http://www.hcch.net/index_en.php?act=status.auth&amp;sid=58&amp;cid=131" TargetMode="External"/><Relationship Id="rId47" Type="http://schemas.openxmlformats.org/officeDocument/2006/relationships/hyperlink" Target="http://www.hcch.net/index_en.php?act=status.comment&amp;csid=1250&amp;disp=resdn" TargetMode="External"/><Relationship Id="rId50" Type="http://schemas.openxmlformats.org/officeDocument/2006/relationships/hyperlink" Target="http://www.hcch.net/index_en.php?act=status.comment&amp;csid=1251&amp;disp=resdn" TargetMode="External"/><Relationship Id="rId55" Type="http://schemas.openxmlformats.org/officeDocument/2006/relationships/hyperlink" Target="http://www.hcch.net/index_en.php?act=status.comment&amp;csid=1068&amp;disp=resdn" TargetMode="External"/><Relationship Id="rId7" Type="http://schemas.openxmlformats.org/officeDocument/2006/relationships/hyperlink" Target="http://www.hcch.net/index_en.php?act=status.comment&amp;csid=1247&amp;disp=resdn" TargetMode="External"/><Relationship Id="rId12" Type="http://schemas.openxmlformats.org/officeDocument/2006/relationships/hyperlink" Target="http://www.hcch.net/index_en.php?act=status.auth&amp;sid=31&amp;cid=131" TargetMode="External"/><Relationship Id="rId17" Type="http://schemas.openxmlformats.org/officeDocument/2006/relationships/hyperlink" Target="http://www.hcch.net/index_en.php?act=status.comment&amp;csid=1231&amp;disp=resdn" TargetMode="External"/><Relationship Id="rId25" Type="http://schemas.openxmlformats.org/officeDocument/2006/relationships/hyperlink" Target="http://www.hcch.net/index_en.php?act=status.comment&amp;csid=1232&amp;disp=resdn" TargetMode="External"/><Relationship Id="rId33" Type="http://schemas.openxmlformats.org/officeDocument/2006/relationships/hyperlink" Target="http://www.hcch.net/index_en.php?act=status.comment&amp;csid=1241&amp;disp=resdn" TargetMode="External"/><Relationship Id="rId38" Type="http://schemas.openxmlformats.org/officeDocument/2006/relationships/hyperlink" Target="http://www.hcch.net/index_en.php?act=status.auth&amp;sid=53&amp;cid=131" TargetMode="External"/><Relationship Id="rId46" Type="http://schemas.openxmlformats.org/officeDocument/2006/relationships/hyperlink" Target="http://www.hcch.net/index_en.php?act=status.auth&amp;sid=63&amp;cid=131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hcch.net/index_en.php?act=status.auth&amp;sid=32&amp;cid=131" TargetMode="External"/><Relationship Id="rId20" Type="http://schemas.openxmlformats.org/officeDocument/2006/relationships/hyperlink" Target="http://www.hcch.net/index_en.php?act=status.comment&amp;csid=1109&amp;disp=resdn" TargetMode="External"/><Relationship Id="rId29" Type="http://schemas.openxmlformats.org/officeDocument/2006/relationships/hyperlink" Target="http://www.hcch.net/index_en.php?act=status.comment&amp;csid=1234&amp;disp=resdn" TargetMode="External"/><Relationship Id="rId41" Type="http://schemas.openxmlformats.org/officeDocument/2006/relationships/hyperlink" Target="http://www.hcch.net/index_en.php?act=status.comment&amp;csid=1246&amp;disp=resdn" TargetMode="External"/><Relationship Id="rId54" Type="http://schemas.openxmlformats.org/officeDocument/2006/relationships/hyperlink" Target="http://www.hcch.net/index_en.php?act=status.comment&amp;csid=1254&amp;disp=resd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cch.net/index_en.php?act=status.auth&amp;sid=23&amp;cid=131" TargetMode="External"/><Relationship Id="rId11" Type="http://schemas.openxmlformats.org/officeDocument/2006/relationships/hyperlink" Target="http://www.hcch.net/index_en.php?act=status.comment&amp;csid=1230&amp;disp=resdn" TargetMode="External"/><Relationship Id="rId24" Type="http://schemas.openxmlformats.org/officeDocument/2006/relationships/hyperlink" Target="http://www.hcch.net/index_en.php?act=status.auth&amp;sid=41&amp;cid=131" TargetMode="External"/><Relationship Id="rId32" Type="http://schemas.openxmlformats.org/officeDocument/2006/relationships/hyperlink" Target="http://www.hcch.net/index_en.php?act=status.auth&amp;sid=49&amp;cid=131" TargetMode="External"/><Relationship Id="rId37" Type="http://schemas.openxmlformats.org/officeDocument/2006/relationships/hyperlink" Target="http://www.hcch.net/index_en.php?act=status.comment&amp;csid=1243&amp;disp=resdn" TargetMode="External"/><Relationship Id="rId40" Type="http://schemas.openxmlformats.org/officeDocument/2006/relationships/hyperlink" Target="http://www.hcch.net/index_en.php?act=status.auth&amp;sid=3&amp;cid=131" TargetMode="External"/><Relationship Id="rId45" Type="http://schemas.openxmlformats.org/officeDocument/2006/relationships/hyperlink" Target="http://www.hcch.net/index_en.php?act=status.auth&amp;sid=62&amp;cid=131" TargetMode="External"/><Relationship Id="rId53" Type="http://schemas.openxmlformats.org/officeDocument/2006/relationships/hyperlink" Target="http://www.hcch.net/index_en.php?act=status.auth&amp;sid=72&amp;cid=131" TargetMode="External"/><Relationship Id="rId5" Type="http://schemas.openxmlformats.org/officeDocument/2006/relationships/hyperlink" Target="http://www.hcch.net/index_en.php?act=status.comment&amp;csid=1121&amp;disp=resdn" TargetMode="External"/><Relationship Id="rId15" Type="http://schemas.openxmlformats.org/officeDocument/2006/relationships/hyperlink" Target="http://www.hcch.net/index_en.php?act=status.comment&amp;csid=1240&amp;disp=resdn" TargetMode="External"/><Relationship Id="rId23" Type="http://schemas.openxmlformats.org/officeDocument/2006/relationships/hyperlink" Target="http://www.hcch.net/index_en.php?act=status.comment&amp;csid=1237&amp;disp=resdn" TargetMode="External"/><Relationship Id="rId28" Type="http://schemas.openxmlformats.org/officeDocument/2006/relationships/hyperlink" Target="http://www.hcch.net/index_en.php?act=status.comment&amp;csid=1244&amp;disp=resdn" TargetMode="External"/><Relationship Id="rId36" Type="http://schemas.openxmlformats.org/officeDocument/2006/relationships/hyperlink" Target="http://www.hcch.net/index_en.php?act=status.auth&amp;sid=51&amp;cid=131" TargetMode="External"/><Relationship Id="rId49" Type="http://schemas.openxmlformats.org/officeDocument/2006/relationships/hyperlink" Target="http://www.hcch.net/index_en.php?act=status.comment&amp;csid=1252&amp;disp=resdn" TargetMode="External"/><Relationship Id="rId57" Type="http://schemas.openxmlformats.org/officeDocument/2006/relationships/hyperlink" Target="http://www.hcch.net/index_en.php?act=status.comment&amp;csid=1255&amp;disp=resdn" TargetMode="External"/><Relationship Id="rId10" Type="http://schemas.openxmlformats.org/officeDocument/2006/relationships/hyperlink" Target="http://www.hcch.net/index_en.php?act=status.auth&amp;sid=26&amp;cid=131" TargetMode="External"/><Relationship Id="rId19" Type="http://schemas.openxmlformats.org/officeDocument/2006/relationships/hyperlink" Target="http://www.hcch.net/index_en.php?act=status.comment&amp;csid=1233&amp;disp=resdn" TargetMode="External"/><Relationship Id="rId31" Type="http://schemas.openxmlformats.org/officeDocument/2006/relationships/hyperlink" Target="http://www.hcch.net/index_en.php?act=status.comment&amp;csid=1239&amp;disp=resdn" TargetMode="External"/><Relationship Id="rId44" Type="http://schemas.openxmlformats.org/officeDocument/2006/relationships/hyperlink" Target="http://www.hcch.net/index_en.php?act=status.comment&amp;csid=1248&amp;disp=resdn" TargetMode="External"/><Relationship Id="rId52" Type="http://schemas.openxmlformats.org/officeDocument/2006/relationships/hyperlink" Target="http://www.hcch.net/index_en.php?act=status.comment&amp;csid=1236&amp;disp=resdn" TargetMode="External"/><Relationship Id="rId4" Type="http://schemas.openxmlformats.org/officeDocument/2006/relationships/hyperlink" Target="http://www.hcch.net/index_en.php?act=status.auth&amp;sid=18&amp;cid=131" TargetMode="External"/><Relationship Id="rId9" Type="http://schemas.openxmlformats.org/officeDocument/2006/relationships/hyperlink" Target="http://www.hcch.net/index_en.php?act=status.comment&amp;csid=1229&amp;disp=resdn" TargetMode="External"/><Relationship Id="rId14" Type="http://schemas.openxmlformats.org/officeDocument/2006/relationships/hyperlink" Target="http://www.hcch.net/index_en.php?act=status.auth&amp;sid=2&amp;cid=131" TargetMode="External"/><Relationship Id="rId22" Type="http://schemas.openxmlformats.org/officeDocument/2006/relationships/hyperlink" Target="http://www.hcch.net/index_en.php?act=status.comment&amp;csid=1253&amp;disp=resdn" TargetMode="External"/><Relationship Id="rId27" Type="http://schemas.openxmlformats.org/officeDocument/2006/relationships/hyperlink" Target="http://www.hcch.net/index_en.php?act=status.auth&amp;sid=43&amp;cid=131" TargetMode="External"/><Relationship Id="rId30" Type="http://schemas.openxmlformats.org/officeDocument/2006/relationships/hyperlink" Target="http://www.hcch.net/index_en.php?act=status.auth&amp;sid=46&amp;cid=131" TargetMode="External"/><Relationship Id="rId35" Type="http://schemas.openxmlformats.org/officeDocument/2006/relationships/hyperlink" Target="http://www.hcch.net/index_en.php?act=status.comment&amp;csid=1242&amp;disp=resdn" TargetMode="External"/><Relationship Id="rId43" Type="http://schemas.openxmlformats.org/officeDocument/2006/relationships/hyperlink" Target="http://www.hcch.net/index_en.php?act=status.comment&amp;csid=1067&amp;disp=resdn" TargetMode="External"/><Relationship Id="rId48" Type="http://schemas.openxmlformats.org/officeDocument/2006/relationships/hyperlink" Target="http://www.hcch.net/index_en.php?act=status.auth&amp;sid=66&amp;cid=131" TargetMode="External"/><Relationship Id="rId56" Type="http://schemas.openxmlformats.org/officeDocument/2006/relationships/hyperlink" Target="http://www.hcch.net/index_en.php?act=status.auth&amp;sid=75&amp;cid=131" TargetMode="External"/><Relationship Id="rId8" Type="http://schemas.openxmlformats.org/officeDocument/2006/relationships/hyperlink" Target="http://www.hcch.net/index_en.php?act=status.auth&amp;sid=24&amp;cid=131" TargetMode="External"/><Relationship Id="rId51" Type="http://schemas.openxmlformats.org/officeDocument/2006/relationships/hyperlink" Target="http://www.hcch.net/index_en.php?act=status.auth&amp;sid=69&amp;cid=131" TargetMode="External"/><Relationship Id="rId3" Type="http://schemas.openxmlformats.org/officeDocument/2006/relationships/hyperlink" Target="http://www.hcch.net/index_en.php?act=conventions.status2&amp;cid=131#legend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.eu/" TargetMode="External"/><Relationship Id="rId2" Type="http://schemas.openxmlformats.org/officeDocument/2006/relationships/hyperlink" Target="http://www.hcch.net/index_en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gaj.mj.p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568863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sz="4000" dirty="0">
                <a:solidFill>
                  <a:prstClr val="white"/>
                </a:solidFill>
              </a:rPr>
              <a:t>ORDEM DOS ADVOGADOS </a:t>
            </a:r>
            <a:r>
              <a:rPr lang="pt-PT" sz="3100" dirty="0" smtClean="0">
                <a:solidFill>
                  <a:prstClr val="white"/>
                </a:solidFill>
              </a:rPr>
              <a:t/>
            </a:r>
            <a:br>
              <a:rPr lang="pt-PT" sz="3100" dirty="0" smtClean="0">
                <a:solidFill>
                  <a:prstClr val="white"/>
                </a:solidFill>
              </a:rPr>
            </a:br>
            <a:r>
              <a:rPr lang="pt-PT" sz="4000" dirty="0" smtClean="0">
                <a:solidFill>
                  <a:schemeClr val="bg1"/>
                </a:solidFill>
              </a:rPr>
              <a:t>V </a:t>
            </a:r>
            <a:r>
              <a:rPr lang="pt-PT" sz="4000" dirty="0" smtClean="0">
                <a:solidFill>
                  <a:schemeClr val="bg1"/>
                </a:solidFill>
              </a:rPr>
              <a:t>JORNADAS NACIONAIS </a:t>
            </a:r>
            <a:r>
              <a:rPr lang="pt-PT" dirty="0" smtClean="0">
                <a:solidFill>
                  <a:schemeClr val="bg1"/>
                </a:solidFill>
              </a:rPr>
              <a:t/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sz="3100" dirty="0" smtClean="0">
                <a:solidFill>
                  <a:schemeClr val="bg1"/>
                </a:solidFill>
              </a:rPr>
              <a:t>SISTEMA DE ACESSO AO DIREITO E AOS TRIBUNAIS</a:t>
            </a:r>
            <a:r>
              <a:rPr lang="pt-PT" sz="3100" dirty="0">
                <a:solidFill>
                  <a:schemeClr val="bg1"/>
                </a:solidFill>
              </a:rPr>
              <a:t/>
            </a:r>
            <a:br>
              <a:rPr lang="pt-PT" sz="3100" dirty="0">
                <a:solidFill>
                  <a:schemeClr val="bg1"/>
                </a:solidFill>
              </a:rPr>
            </a:br>
            <a:r>
              <a:rPr lang="pt-PT" sz="3100" dirty="0" smtClean="0">
                <a:solidFill>
                  <a:schemeClr val="bg1"/>
                </a:solidFill>
              </a:rPr>
              <a:t>INSTITUTO DO ACESSO AO DIREITO</a:t>
            </a:r>
            <a:br>
              <a:rPr lang="pt-PT" sz="3100" dirty="0" smtClean="0">
                <a:solidFill>
                  <a:schemeClr val="bg1"/>
                </a:solidFill>
              </a:rPr>
            </a:br>
            <a:r>
              <a:rPr lang="pt-PT" sz="3100" dirty="0" smtClean="0">
                <a:solidFill>
                  <a:schemeClr val="bg1"/>
                </a:solidFill>
              </a:rPr>
              <a:t>Cascais </a:t>
            </a:r>
            <a:r>
              <a:rPr lang="pt-PT" sz="3100" dirty="0" smtClean="0">
                <a:solidFill>
                  <a:schemeClr val="bg1"/>
                </a:solidFill>
              </a:rPr>
              <a:t>26.09.2015</a:t>
            </a:r>
            <a:br>
              <a:rPr lang="pt-PT" sz="3100" dirty="0" smtClean="0">
                <a:solidFill>
                  <a:schemeClr val="bg1"/>
                </a:solidFill>
              </a:rPr>
            </a:br>
            <a:r>
              <a:rPr lang="pt-PT" sz="3100" dirty="0" smtClean="0">
                <a:solidFill>
                  <a:schemeClr val="bg1"/>
                </a:solidFill>
              </a:rPr>
              <a:t/>
            </a:r>
            <a:br>
              <a:rPr lang="pt-PT" sz="3100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Acesso à Justiça nos Litígios Transfronteiriços: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Cobrança Internacional de </a:t>
            </a:r>
            <a:r>
              <a:rPr lang="pt-PT" dirty="0" smtClean="0">
                <a:solidFill>
                  <a:schemeClr val="bg1"/>
                </a:solidFill>
              </a:rPr>
              <a:t>Alimentos</a:t>
            </a:r>
            <a:r>
              <a:rPr lang="pt-PT" dirty="0">
                <a:solidFill>
                  <a:schemeClr val="bg1"/>
                </a:solidFill>
              </a:rPr>
              <a:t/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sz="3600" dirty="0" smtClean="0">
                <a:solidFill>
                  <a:schemeClr val="bg1"/>
                </a:solidFill>
              </a:rPr>
              <a:t>Mestre Ana Sofia Gomes</a:t>
            </a:r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3" name="Estrela de 5 pontas 2"/>
          <p:cNvSpPr/>
          <p:nvPr/>
        </p:nvSpPr>
        <p:spPr>
          <a:xfrm>
            <a:off x="7380312" y="5673728"/>
            <a:ext cx="216024" cy="2411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165305"/>
            <a:ext cx="2895600" cy="432048"/>
          </a:xfrm>
        </p:spPr>
        <p:txBody>
          <a:bodyPr/>
          <a:lstStyle/>
          <a:p>
            <a:r>
              <a:rPr lang="pt-PT" dirty="0" smtClean="0"/>
              <a:t>Advogada e Docente da Universidade Lusíada de Lisboa</a:t>
            </a:r>
            <a:endParaRPr lang="pt-PT" dirty="0"/>
          </a:p>
        </p:txBody>
      </p:sp>
      <p:sp>
        <p:nvSpPr>
          <p:cNvPr id="5" name="Estrela de 5 pontas 4"/>
          <p:cNvSpPr/>
          <p:nvPr/>
        </p:nvSpPr>
        <p:spPr>
          <a:xfrm>
            <a:off x="3090180" y="6237312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8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Âmbito da lei aplicável</a:t>
            </a:r>
            <a:br>
              <a:rPr lang="pt-PT" sz="3600" dirty="0" smtClean="0"/>
            </a:br>
            <a:r>
              <a:rPr lang="pt-PT" sz="3600" dirty="0" smtClean="0"/>
              <a:t>(Artigo 11.º)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PT" dirty="0"/>
              <a:t>A lei aplicável à obrigação alimentar determina, nomeadamente: </a:t>
            </a:r>
          </a:p>
          <a:p>
            <a:pPr marL="0" indent="0" algn="just">
              <a:buNone/>
            </a:pPr>
            <a:r>
              <a:rPr lang="pt-PT" dirty="0"/>
              <a:t>a</a:t>
            </a:r>
            <a:r>
              <a:rPr lang="pt-PT" sz="3400" dirty="0"/>
              <a:t>) A existência e o </a:t>
            </a:r>
            <a:r>
              <a:rPr lang="pt-PT" sz="3400" b="1" dirty="0"/>
              <a:t>âmbito do direito </a:t>
            </a:r>
            <a:r>
              <a:rPr lang="pt-PT" sz="3400" dirty="0"/>
              <a:t>do credor a alimentos e as pessoas relativamente às quais pode exercê-lo; </a:t>
            </a:r>
          </a:p>
          <a:p>
            <a:pPr marL="0" indent="0" algn="just">
              <a:buNone/>
            </a:pPr>
            <a:r>
              <a:rPr lang="pt-PT" sz="3400" dirty="0"/>
              <a:t>b) Em que medida o credor pode solicitar alimentos </a:t>
            </a:r>
            <a:r>
              <a:rPr lang="pt-PT" sz="3400" b="1" dirty="0"/>
              <a:t>retroactivamente</a:t>
            </a:r>
            <a:r>
              <a:rPr lang="pt-PT" sz="3400" dirty="0"/>
              <a:t>; </a:t>
            </a:r>
            <a:endParaRPr lang="pt-PT" sz="3400" dirty="0" smtClean="0"/>
          </a:p>
          <a:p>
            <a:pPr marL="0" indent="0" algn="just">
              <a:buNone/>
            </a:pPr>
            <a:r>
              <a:rPr lang="pt-PT" sz="3400" dirty="0" smtClean="0"/>
              <a:t>c</a:t>
            </a:r>
            <a:r>
              <a:rPr lang="pt-PT" sz="3400" dirty="0"/>
              <a:t>) A base de cálculo do montante dos alimentos e a indexação; </a:t>
            </a:r>
          </a:p>
          <a:p>
            <a:pPr marL="0" indent="0" algn="just">
              <a:buNone/>
            </a:pPr>
            <a:r>
              <a:rPr lang="pt-PT" sz="3400" dirty="0"/>
              <a:t>d) Quem pode intentar uma acção para obter alimentos, excepto no que diz respeito às questões relativas à capacidade processual e à representação na acção; </a:t>
            </a:r>
          </a:p>
          <a:p>
            <a:pPr marL="0" indent="0" algn="just">
              <a:buNone/>
            </a:pPr>
            <a:r>
              <a:rPr lang="pt-PT" sz="3400" dirty="0"/>
              <a:t>e) Os prazos de prescrição ou para intentar uma acção; </a:t>
            </a:r>
          </a:p>
          <a:p>
            <a:pPr marL="0" indent="0" algn="just">
              <a:buNone/>
            </a:pPr>
            <a:r>
              <a:rPr lang="pt-PT" sz="3400" dirty="0"/>
              <a:t>f) O âmbito da obrigação do devedor de alimentos, sempre que um organismo público solicite o reembolso da prestação concedida ao credor </a:t>
            </a:r>
            <a:r>
              <a:rPr lang="pt-PT" sz="3400" dirty="0" smtClean="0"/>
              <a:t>em </a:t>
            </a:r>
            <a:r>
              <a:rPr lang="pt-PT" dirty="0"/>
              <a:t>vez dos alimentos. </a:t>
            </a: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a) e b) suscitam questão da </a:t>
            </a:r>
            <a:r>
              <a:rPr lang="pt-PT" b="1" dirty="0" smtClean="0"/>
              <a:t>eventual incompatibilidade </a:t>
            </a:r>
            <a:r>
              <a:rPr lang="pt-PT" dirty="0" smtClean="0"/>
              <a:t>desta disposição com o </a:t>
            </a:r>
            <a:r>
              <a:rPr lang="pt-PT" b="1" dirty="0"/>
              <a:t>R</a:t>
            </a:r>
            <a:r>
              <a:rPr lang="pt-PT" b="1" dirty="0" smtClean="0"/>
              <a:t>egulamento 4/2009</a:t>
            </a:r>
            <a:r>
              <a:rPr lang="pt-PT" dirty="0" smtClean="0"/>
              <a:t>, cujo considerando 21 prevê que as normas de conflitos deste apenas determinam a lei aplicável às obrigações alimentares e não a lei aplicável às obrigações familiares das quais emergem eventual direito a alimentos  (direito interno).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774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Montante dos alimentos</a:t>
            </a:r>
            <a:br>
              <a:rPr lang="pt-PT" dirty="0" smtClean="0"/>
            </a:br>
            <a:r>
              <a:rPr lang="pt-PT" dirty="0" smtClean="0"/>
              <a:t>(Artigo 14.º)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dirty="0"/>
              <a:t>Ainda que a lei aplicável disponha diferentemente, na fixação do montante dos alimentos são tidas em conta as necessidades do credor e os recursos do devedor, bem como qualquer compensação atribuída ao credor em vez de pagamentos periódicos de alimentos.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 smtClean="0"/>
              <a:t>Trata-se de uma norma de direito material especial que se sobrepõe às disposições de direito interno da lei considerada competente.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91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Coordenação com outros </a:t>
            </a:r>
            <a:r>
              <a:rPr lang="pt-PT" dirty="0" smtClean="0"/>
              <a:t>instrumentos</a:t>
            </a:r>
            <a:br>
              <a:rPr lang="pt-PT" dirty="0" smtClean="0"/>
            </a:br>
            <a:r>
              <a:rPr lang="pt-PT" dirty="0" smtClean="0"/>
              <a:t>(Artigo 19.º)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 smtClean="0"/>
              <a:t>O Protocolo não prevalece, nas relações entre Estados-Membros da União Europeia, sobre o Regulamento 4/2009 </a:t>
            </a:r>
            <a:r>
              <a:rPr lang="pt-PT" dirty="0" smtClean="0"/>
              <a:t>do Conselho </a:t>
            </a:r>
            <a:r>
              <a:rPr lang="pt-PT" dirty="0" smtClean="0">
                <a:latin typeface="EUAlbertina-Bold-Identity-H"/>
              </a:rPr>
              <a:t>de </a:t>
            </a:r>
            <a:r>
              <a:rPr lang="pt-PT" dirty="0">
                <a:latin typeface="EUAlbertina-Bold-Identity-H"/>
              </a:rPr>
              <a:t>18 de Dezembro de </a:t>
            </a:r>
            <a:r>
              <a:rPr lang="pt-PT" dirty="0" smtClean="0">
                <a:latin typeface="EUAlbertina-Bold-Identity-H"/>
              </a:rPr>
              <a:t>2008 relativo </a:t>
            </a:r>
            <a:r>
              <a:rPr lang="pt-PT" dirty="0">
                <a:latin typeface="EUAlbertina-Bold-Identity-H"/>
              </a:rPr>
              <a:t>à competência, à lei aplicável, ao reconhecimento e à execução das decisões e à </a:t>
            </a:r>
            <a:r>
              <a:rPr lang="pt-PT" dirty="0" smtClean="0">
                <a:latin typeface="EUAlbertina-Bold-Identity-H"/>
              </a:rPr>
              <a:t>cooperação em </a:t>
            </a:r>
            <a:r>
              <a:rPr lang="pt-PT" dirty="0">
                <a:latin typeface="EUAlbertina-Bold-Identity-H"/>
              </a:rPr>
              <a:t>matéria de </a:t>
            </a:r>
            <a:r>
              <a:rPr lang="pt-PT" dirty="0" smtClean="0">
                <a:latin typeface="EUAlbertina-Bold-Identity-H"/>
              </a:rPr>
              <a:t>obrigações alimentares </a:t>
            </a:r>
            <a:r>
              <a:rPr lang="pt-PT" dirty="0" smtClean="0"/>
              <a:t>(artigo 69.º n.º 2 deste último normativo).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855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A necessidade de unificação do regime das obrigações alimentares na UE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O tratado de Amesterdão (assinado em 1997, mas que entrou em vigor em 1 de Maio de 1999) </a:t>
            </a:r>
            <a:r>
              <a:rPr lang="pt-PT" dirty="0" err="1" smtClean="0"/>
              <a:t>comunitarizou</a:t>
            </a:r>
            <a:r>
              <a:rPr lang="pt-PT" dirty="0" smtClean="0"/>
              <a:t> a cooperação judiciária em matéria civil e consagrou a competência comunitária em matéria de direito internacional privado.</a:t>
            </a:r>
          </a:p>
          <a:p>
            <a:pPr algn="just"/>
            <a:r>
              <a:rPr lang="pt-PT" dirty="0"/>
              <a:t>A</a:t>
            </a:r>
            <a:r>
              <a:rPr lang="pt-PT" dirty="0" smtClean="0"/>
              <a:t> comunitarização dessa modalidade de cooperação arrastou para a agenda das instituições comunitárias a preocupação com a simplificação e aceleração dos litígios transfronteiriços em matéria de obrigações de alimentos.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34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Aprovação do Regulamento 4/2009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A UE acompanhou os trabalhos que conduziram à aprovação do Protocolo da Haia de 2007, tendo aderido à Conferência da Haia de Direito Internacional Privado nesse ano.</a:t>
            </a:r>
          </a:p>
          <a:p>
            <a:pPr algn="just"/>
            <a:r>
              <a:rPr lang="pt-PT" dirty="0" smtClean="0"/>
              <a:t>A perspectiva de aprovação de um normativo sobre a mesma matéria pela UE (regulamento 4/2009) determinou a preocupação de não serem consagradas soluções contraditórias ao nível do Regulamento </a:t>
            </a:r>
            <a:r>
              <a:rPr lang="pt-PT" i="1" dirty="0" err="1" smtClean="0"/>
              <a:t>sub</a:t>
            </a:r>
            <a:r>
              <a:rPr lang="pt-PT" i="1" dirty="0" smtClean="0"/>
              <a:t> </a:t>
            </a:r>
            <a:r>
              <a:rPr lang="pt-PT" i="1" dirty="0" err="1" smtClean="0"/>
              <a:t>iudice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32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Entrada em vigor</a:t>
            </a:r>
            <a:br>
              <a:rPr lang="pt-PT" dirty="0" smtClean="0"/>
            </a:br>
            <a:r>
              <a:rPr lang="pt-PT" dirty="0" smtClean="0"/>
              <a:t>(Artigo 76.º)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pt-PT" b="1" dirty="0" smtClean="0"/>
              <a:t>O Regulamento entrou em vigor em 30 de janeiro de 2009, passando a ser aplicado a partir de 18 de junho de 2011.</a:t>
            </a:r>
          </a:p>
          <a:p>
            <a:pPr algn="just"/>
            <a:r>
              <a:rPr lang="pt-PT" b="1" dirty="0" smtClean="0"/>
              <a:t>DECISÃO </a:t>
            </a:r>
            <a:r>
              <a:rPr lang="pt-PT" b="1" dirty="0"/>
              <a:t>DA COMISSÃO </a:t>
            </a:r>
            <a:r>
              <a:rPr lang="pt-PT" b="1" dirty="0" smtClean="0"/>
              <a:t>de </a:t>
            </a:r>
            <a:r>
              <a:rPr lang="pt-PT" b="1" dirty="0"/>
              <a:t>8 de Junho de 2009 </a:t>
            </a:r>
            <a:r>
              <a:rPr lang="pt-PT" b="1" dirty="0" smtClean="0"/>
              <a:t> relativa </a:t>
            </a:r>
            <a:r>
              <a:rPr lang="pt-PT" b="1" dirty="0"/>
              <a:t>à intenção do Reino Unido de aceitar o Regulamento (CE) n. o 4/2009 do Conselho relativo à competência, à lei aplicável, ao reconhecimento e à execução das decisões e à cooperação em matéria de obrigações alimentares </a:t>
            </a:r>
            <a:r>
              <a:rPr lang="pt-PT" i="1" dirty="0" smtClean="0"/>
              <a:t> </a:t>
            </a:r>
            <a:r>
              <a:rPr lang="pt-PT" dirty="0" smtClean="0"/>
              <a:t>(</a:t>
            </a:r>
            <a:r>
              <a:rPr lang="pt-PT" dirty="0"/>
              <a:t>2009</a:t>
            </a:r>
            <a:r>
              <a:rPr lang="pt-PT" dirty="0" smtClean="0"/>
              <a:t>/ 451/CE</a:t>
            </a:r>
            <a:r>
              <a:rPr lang="pt-PT" dirty="0"/>
              <a:t>) </a:t>
            </a:r>
            <a:r>
              <a:rPr lang="pt-PT" dirty="0" smtClean="0"/>
              <a:t> (JO L 149 de 12.06.2009).</a:t>
            </a:r>
          </a:p>
          <a:p>
            <a:pPr algn="just"/>
            <a:r>
              <a:rPr lang="pt-PT" dirty="0" smtClean="0"/>
              <a:t>O Regulamento entrou em vigor no Reino </a:t>
            </a:r>
            <a:r>
              <a:rPr lang="pt-PT" dirty="0"/>
              <a:t>Unido </a:t>
            </a:r>
            <a:r>
              <a:rPr lang="pt-PT" dirty="0" smtClean="0"/>
              <a:t>em 1.07.2009, passando a ser aplicável na data supra.</a:t>
            </a:r>
          </a:p>
          <a:p>
            <a:pPr algn="just"/>
            <a:r>
              <a:rPr lang="pt-PT" b="1" dirty="0" smtClean="0"/>
              <a:t>Acordo </a:t>
            </a:r>
            <a:r>
              <a:rPr lang="pt-PT" b="1" dirty="0"/>
              <a:t>entre a Comunidade Europeia e o Reino da Dinamarca relativo à competência judiciária, ao reconhecimento e à execução de decisões em matéria civil e </a:t>
            </a:r>
            <a:r>
              <a:rPr lang="pt-PT" b="1" dirty="0" smtClean="0"/>
              <a:t>comercial (JO L 195 de 18.07.2013) O regulamento passou a ser aplicado a esse Estado-Membro na parte em que é alterado o Regulamento 44/2001 (ainda em vigor nesse Estado).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676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Âmbito material de aplicação</a:t>
            </a:r>
            <a:br>
              <a:rPr lang="pt-PT" dirty="0" smtClean="0"/>
            </a:br>
            <a:r>
              <a:rPr lang="pt-PT" dirty="0" smtClean="0"/>
              <a:t>(Artigo 1.º)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pt-PT" dirty="0" smtClean="0"/>
              <a:t>O Regulamento é aplicável às obrigações alimentares no que respeita à competência, à lei aplicável, ao reconhecimento e à execução das decisões e à cooperação em matéria de obrigações de alimentos.</a:t>
            </a:r>
          </a:p>
          <a:p>
            <a:pPr algn="just"/>
            <a:r>
              <a:rPr lang="pt-PT" dirty="0" smtClean="0"/>
              <a:t>Essas obrigações decorrem de relações de família e têm por fontes o parentesco (responsabilidades parentais entre </a:t>
            </a:r>
            <a:r>
              <a:rPr lang="pt-PT" dirty="0"/>
              <a:t>o</a:t>
            </a:r>
            <a:r>
              <a:rPr lang="pt-PT" dirty="0" smtClean="0"/>
              <a:t>utras), o casamento (</a:t>
            </a:r>
            <a:r>
              <a:rPr lang="pt-PT" dirty="0" err="1" smtClean="0"/>
              <a:t>conjuges</a:t>
            </a:r>
            <a:r>
              <a:rPr lang="pt-PT" dirty="0" smtClean="0"/>
              <a:t> e </a:t>
            </a:r>
            <a:r>
              <a:rPr lang="pt-PT" dirty="0" err="1" smtClean="0"/>
              <a:t>ex-conjuges</a:t>
            </a:r>
            <a:r>
              <a:rPr lang="pt-PT" dirty="0" smtClean="0"/>
              <a:t>) e a afinidade.</a:t>
            </a:r>
          </a:p>
          <a:p>
            <a:pPr algn="just"/>
            <a:r>
              <a:rPr lang="pt-PT" dirty="0" smtClean="0"/>
              <a:t>Este normativo não se aplica à adoção, nem às designadas relações para-familiares –união de facto e economia comum-, nem às obrigações de alimentos que resultem de um óbito (abrangidas pelo âmbito material de aplicação do Regulamento 650/2012 relativo às sucessões internacionais).</a:t>
            </a:r>
          </a:p>
        </p:txBody>
      </p:sp>
    </p:spTree>
    <p:extLst>
      <p:ext uri="{BB962C8B-B14F-4D97-AF65-F5344CB8AC3E}">
        <p14:creationId xmlns:p14="http://schemas.microsoft.com/office/powerpoint/2010/main" val="14347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Competência internacional</a:t>
            </a:r>
            <a:br>
              <a:rPr lang="pt-PT" sz="3600" dirty="0" smtClean="0"/>
            </a:br>
            <a:r>
              <a:rPr lang="pt-PT" sz="3600" dirty="0" smtClean="0"/>
              <a:t>(Artigo 3.º)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000" dirty="0"/>
              <a:t>São competentes para deliberar em matéria de obrigações alimentares</a:t>
            </a:r>
          </a:p>
          <a:p>
            <a:pPr marL="0" indent="0" algn="just">
              <a:buNone/>
            </a:pPr>
            <a:r>
              <a:rPr lang="pt-PT" sz="2000" dirty="0"/>
              <a:t>nos Estados-Membros:</a:t>
            </a:r>
          </a:p>
          <a:p>
            <a:pPr marL="0" indent="0" algn="just">
              <a:buNone/>
            </a:pPr>
            <a:r>
              <a:rPr lang="pt-PT" sz="2000" dirty="0"/>
              <a:t>a) O tribunal do local em que o requerido tem a sua </a:t>
            </a:r>
            <a:r>
              <a:rPr lang="pt-PT" sz="2000" dirty="0" smtClean="0"/>
              <a:t>residência habitual</a:t>
            </a:r>
            <a:r>
              <a:rPr lang="pt-PT" sz="2000" dirty="0"/>
              <a:t>; ou</a:t>
            </a:r>
          </a:p>
          <a:p>
            <a:pPr marL="0" indent="0" algn="just">
              <a:buNone/>
            </a:pPr>
            <a:r>
              <a:rPr lang="pt-PT" sz="2000" dirty="0"/>
              <a:t>b) O tribunal do local em que o credor tem a sua </a:t>
            </a:r>
            <a:r>
              <a:rPr lang="pt-PT" sz="2000" dirty="0" smtClean="0"/>
              <a:t>residência habitual</a:t>
            </a:r>
            <a:r>
              <a:rPr lang="pt-PT" sz="2000" dirty="0"/>
              <a:t>; ou</a:t>
            </a:r>
          </a:p>
          <a:p>
            <a:pPr marL="0" indent="0" algn="just">
              <a:buNone/>
            </a:pPr>
            <a:r>
              <a:rPr lang="pt-PT" sz="2000" dirty="0"/>
              <a:t>c) O tribunal que, de acordo com a lei do foro, tem </a:t>
            </a:r>
            <a:r>
              <a:rPr lang="pt-PT" sz="2000" dirty="0" smtClean="0"/>
              <a:t>competência para </a:t>
            </a:r>
            <a:r>
              <a:rPr lang="pt-PT" sz="2000" dirty="0"/>
              <a:t>apreciar uma acção relativa ao estado das pessoas</a:t>
            </a:r>
            <a:r>
              <a:rPr lang="pt-PT" sz="2000" dirty="0" smtClean="0"/>
              <a:t>, quando </a:t>
            </a:r>
            <a:r>
              <a:rPr lang="pt-PT" sz="2000" dirty="0"/>
              <a:t>o pedido relativo a uma obrigação alimentar é </a:t>
            </a:r>
            <a:r>
              <a:rPr lang="pt-PT" sz="2000" dirty="0" smtClean="0"/>
              <a:t>acessório dessa </a:t>
            </a:r>
            <a:r>
              <a:rPr lang="pt-PT" sz="2000" dirty="0"/>
              <a:t>acção, salvo se esta competência se basear </a:t>
            </a:r>
            <a:r>
              <a:rPr lang="pt-PT" sz="2000" dirty="0" smtClean="0"/>
              <a:t>unicamente na </a:t>
            </a:r>
            <a:r>
              <a:rPr lang="pt-PT" sz="2000" dirty="0"/>
              <a:t>nacionalidade de uma das partes; ou</a:t>
            </a:r>
          </a:p>
          <a:p>
            <a:pPr marL="0" indent="0" algn="just">
              <a:buNone/>
            </a:pPr>
            <a:r>
              <a:rPr lang="pt-PT" sz="2000" dirty="0"/>
              <a:t>d) O tribunal que, de acordo com a lei do foro, tem </a:t>
            </a:r>
            <a:r>
              <a:rPr lang="pt-PT" sz="2000" dirty="0" smtClean="0"/>
              <a:t>competência para </a:t>
            </a:r>
            <a:r>
              <a:rPr lang="pt-PT" sz="2000" dirty="0"/>
              <a:t>apreciar uma acção relativa à responsabilidade parental</a:t>
            </a:r>
            <a:r>
              <a:rPr lang="pt-PT" sz="2000" dirty="0" smtClean="0"/>
              <a:t>, quando </a:t>
            </a:r>
            <a:r>
              <a:rPr lang="pt-PT" sz="2000" dirty="0"/>
              <a:t>o pedido relativo a uma obrigação alimentar </a:t>
            </a:r>
            <a:r>
              <a:rPr lang="pt-PT" sz="2000" dirty="0" smtClean="0"/>
              <a:t>é acessório </a:t>
            </a:r>
            <a:r>
              <a:rPr lang="pt-PT" sz="2000" dirty="0"/>
              <a:t>dessa acção, salvo se esta competência se </a:t>
            </a:r>
            <a:r>
              <a:rPr lang="pt-PT" sz="2000" dirty="0" smtClean="0"/>
              <a:t>basear unicamente </a:t>
            </a:r>
            <a:r>
              <a:rPr lang="pt-PT" sz="2000" dirty="0"/>
              <a:t>na nacionalidade de uma das partes</a:t>
            </a:r>
            <a:r>
              <a:rPr lang="pt-PT" sz="2000" dirty="0" smtClean="0"/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7665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Eleição de foro</a:t>
            </a:r>
            <a:br>
              <a:rPr lang="pt-PT" dirty="0" smtClean="0"/>
            </a:br>
            <a:r>
              <a:rPr lang="pt-PT" dirty="0" smtClean="0"/>
              <a:t>(Artigo 4.º)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PT" dirty="0"/>
              <a:t>As partes podem convencionar que o seguinte tribunal </a:t>
            </a:r>
            <a:r>
              <a:rPr lang="pt-PT" dirty="0" smtClean="0"/>
              <a:t>ou tribunais </a:t>
            </a:r>
            <a:r>
              <a:rPr lang="pt-PT" dirty="0"/>
              <a:t>de um Estado-Membro têm competência para </a:t>
            </a:r>
            <a:r>
              <a:rPr lang="pt-PT" dirty="0" smtClean="0"/>
              <a:t>decidir :</a:t>
            </a:r>
          </a:p>
          <a:p>
            <a:pPr marL="0" indent="0" algn="just">
              <a:buNone/>
            </a:pPr>
            <a:r>
              <a:rPr lang="pt-PT" dirty="0" smtClean="0"/>
              <a:t>a) O </a:t>
            </a:r>
            <a:r>
              <a:rPr lang="pt-PT" dirty="0"/>
              <a:t>tribunal ou os tribunais do Estado-Membro no qual </a:t>
            </a:r>
            <a:r>
              <a:rPr lang="pt-PT" dirty="0" smtClean="0"/>
              <a:t>uma das </a:t>
            </a:r>
            <a:r>
              <a:rPr lang="pt-PT" dirty="0"/>
              <a:t>partes tenha a sua residência habitual</a:t>
            </a:r>
            <a:r>
              <a:rPr lang="pt-PT" dirty="0" smtClean="0"/>
              <a:t>, </a:t>
            </a:r>
          </a:p>
          <a:p>
            <a:pPr marL="0" indent="0" algn="just">
              <a:buNone/>
            </a:pPr>
            <a:r>
              <a:rPr lang="pt-PT" dirty="0" smtClean="0"/>
              <a:t>b) O </a:t>
            </a:r>
            <a:r>
              <a:rPr lang="pt-PT" dirty="0"/>
              <a:t>tribunal ou os tribunais de um Estado-Membro de que </a:t>
            </a:r>
            <a:r>
              <a:rPr lang="pt-PT" dirty="0" smtClean="0"/>
              <a:t>uma das </a:t>
            </a:r>
            <a:r>
              <a:rPr lang="pt-PT" dirty="0"/>
              <a:t>partes tenha a nacionalidade,</a:t>
            </a:r>
          </a:p>
          <a:p>
            <a:pPr marL="0" indent="0" algn="just">
              <a:buNone/>
            </a:pPr>
            <a:r>
              <a:rPr lang="pt-PT" dirty="0"/>
              <a:t>c) </a:t>
            </a:r>
            <a:r>
              <a:rPr lang="pt-PT" dirty="0" smtClean="0"/>
              <a:t>No </a:t>
            </a:r>
            <a:r>
              <a:rPr lang="pt-PT" dirty="0"/>
              <a:t>que se refere às obrigações alimentares entre cônjuges </a:t>
            </a:r>
            <a:r>
              <a:rPr lang="pt-PT" dirty="0" smtClean="0"/>
              <a:t>ou ex-cônjuges</a:t>
            </a:r>
            <a:r>
              <a:rPr lang="pt-PT" dirty="0"/>
              <a:t>:</a:t>
            </a:r>
          </a:p>
          <a:p>
            <a:pPr marL="0" indent="0" algn="just">
              <a:buNone/>
            </a:pPr>
            <a:r>
              <a:rPr lang="pt-PT" dirty="0" smtClean="0"/>
              <a:t>	i</a:t>
            </a:r>
            <a:r>
              <a:rPr lang="pt-PT" dirty="0"/>
              <a:t>) o tribunal competente para deliberar sobre os seus </a:t>
            </a:r>
            <a:r>
              <a:rPr lang="pt-PT" dirty="0" smtClean="0"/>
              <a:t>litígios em </a:t>
            </a:r>
            <a:r>
              <a:rPr lang="pt-PT" dirty="0"/>
              <a:t>matéria matrimonial, ou</a:t>
            </a:r>
          </a:p>
          <a:p>
            <a:pPr marL="0" indent="0" algn="just">
              <a:buNone/>
            </a:pPr>
            <a:r>
              <a:rPr lang="pt-PT" dirty="0" smtClean="0"/>
              <a:t>	ii</a:t>
            </a:r>
            <a:r>
              <a:rPr lang="pt-PT" dirty="0"/>
              <a:t>) o tribunal ou os tribunais do Estado-Membro em </a:t>
            </a:r>
            <a:r>
              <a:rPr lang="pt-PT" dirty="0" smtClean="0"/>
              <a:t>cujo território </a:t>
            </a:r>
            <a:r>
              <a:rPr lang="pt-PT" dirty="0"/>
              <a:t>estava situada a sua última residência </a:t>
            </a:r>
            <a:r>
              <a:rPr lang="pt-PT" dirty="0" smtClean="0"/>
              <a:t>habitual comum </a:t>
            </a:r>
            <a:r>
              <a:rPr lang="pt-PT" dirty="0"/>
              <a:t>durante um período de pelo menos um ano.</a:t>
            </a:r>
          </a:p>
          <a:p>
            <a:pPr marL="0" indent="0" algn="just">
              <a:buNone/>
            </a:pPr>
            <a:r>
              <a:rPr lang="pt-PT" dirty="0"/>
              <a:t>As condições previstas nas alíneas a), b) ou c) têm de </a:t>
            </a:r>
            <a:r>
              <a:rPr lang="pt-PT" dirty="0" smtClean="0"/>
              <a:t>se encontrar </a:t>
            </a:r>
            <a:r>
              <a:rPr lang="pt-PT" dirty="0"/>
              <a:t>reunidas aquando da celebração do pacto </a:t>
            </a:r>
            <a:r>
              <a:rPr lang="pt-PT" dirty="0" smtClean="0"/>
              <a:t>relativo à </a:t>
            </a:r>
            <a:r>
              <a:rPr lang="pt-PT" dirty="0"/>
              <a:t>eleição do foro ou quando a acção é instaurada </a:t>
            </a:r>
            <a:r>
              <a:rPr lang="pt-PT" dirty="0" smtClean="0"/>
              <a:t>no </a:t>
            </a:r>
            <a:r>
              <a:rPr lang="pt-PT" dirty="0"/>
              <a:t>tribunal.</a:t>
            </a:r>
          </a:p>
          <a:p>
            <a:pPr marL="0" indent="0" algn="just">
              <a:buNone/>
            </a:pPr>
            <a:r>
              <a:rPr lang="pt-PT" dirty="0"/>
              <a:t>A competência conferida pelo pacto é exclusiva, a menos </a:t>
            </a:r>
            <a:r>
              <a:rPr lang="pt-PT" dirty="0" smtClean="0"/>
              <a:t>que as </a:t>
            </a:r>
            <a:r>
              <a:rPr lang="pt-PT" dirty="0"/>
              <a:t>partes convencionem em contrário.</a:t>
            </a:r>
          </a:p>
        </p:txBody>
      </p:sp>
    </p:spTree>
    <p:extLst>
      <p:ext uri="{BB962C8B-B14F-4D97-AF65-F5344CB8AC3E}">
        <p14:creationId xmlns:p14="http://schemas.microsoft.com/office/powerpoint/2010/main" val="4176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Outros critérios de Competência</a:t>
            </a:r>
            <a:br>
              <a:rPr lang="pt-PT" dirty="0" smtClean="0"/>
            </a:br>
            <a:r>
              <a:rPr lang="pt-PT" dirty="0" smtClean="0"/>
              <a:t>(artigos 5 e 6.º)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dirty="0"/>
              <a:t>Para além dos casos em que a competência resulte de outras </a:t>
            </a:r>
            <a:r>
              <a:rPr lang="pt-PT" dirty="0" smtClean="0"/>
              <a:t>disposições do </a:t>
            </a:r>
            <a:r>
              <a:rPr lang="pt-PT" dirty="0"/>
              <a:t>presente regulamento, é competente o tribunal de </a:t>
            </a:r>
            <a:r>
              <a:rPr lang="pt-PT" dirty="0" smtClean="0"/>
              <a:t>um Estado-Membro </a:t>
            </a:r>
            <a:r>
              <a:rPr lang="pt-PT" dirty="0"/>
              <a:t>perante o qual o requerido compareça. Esta </a:t>
            </a:r>
            <a:r>
              <a:rPr lang="pt-PT" dirty="0" smtClean="0"/>
              <a:t>regra não </a:t>
            </a:r>
            <a:r>
              <a:rPr lang="pt-PT" dirty="0"/>
              <a:t>é aplicável se a comparência tiver como único </a:t>
            </a:r>
            <a:r>
              <a:rPr lang="pt-PT" dirty="0" smtClean="0"/>
              <a:t>objectivo arguir </a:t>
            </a:r>
            <a:r>
              <a:rPr lang="pt-PT" dirty="0"/>
              <a:t>a incompetência</a:t>
            </a:r>
            <a:r>
              <a:rPr lang="pt-PT" dirty="0" smtClean="0"/>
              <a:t>.</a:t>
            </a:r>
            <a:r>
              <a:rPr lang="pt-PT" dirty="0"/>
              <a:t> </a:t>
            </a:r>
            <a:endParaRPr lang="pt-PT" dirty="0" smtClean="0"/>
          </a:p>
          <a:p>
            <a:pPr marL="0" indent="0" algn="just">
              <a:buNone/>
            </a:pPr>
            <a:r>
              <a:rPr lang="pt-PT" dirty="0" smtClean="0"/>
              <a:t>Quando </a:t>
            </a:r>
            <a:r>
              <a:rPr lang="pt-PT" dirty="0"/>
              <a:t>nenhum tribunal de um Estado-Membro for </a:t>
            </a:r>
            <a:r>
              <a:rPr lang="pt-PT" dirty="0" smtClean="0"/>
              <a:t>competente de acordo com os critérios anteriores, </a:t>
            </a:r>
            <a:r>
              <a:rPr lang="pt-PT" dirty="0"/>
              <a:t>e nenhum tribunal de </a:t>
            </a:r>
            <a:r>
              <a:rPr lang="pt-PT" dirty="0" smtClean="0"/>
              <a:t>um Estado </a:t>
            </a:r>
            <a:r>
              <a:rPr lang="pt-PT" dirty="0"/>
              <a:t>parte na Convenção de </a:t>
            </a:r>
            <a:r>
              <a:rPr lang="pt-PT" dirty="0" err="1"/>
              <a:t>Lugano</a:t>
            </a:r>
            <a:r>
              <a:rPr lang="pt-PT" dirty="0"/>
              <a:t> que não seja um </a:t>
            </a:r>
            <a:r>
              <a:rPr lang="pt-PT" dirty="0" smtClean="0"/>
              <a:t>Estado-Membro </a:t>
            </a:r>
            <a:r>
              <a:rPr lang="pt-PT" dirty="0"/>
              <a:t>for competente por força do disposto na referida Convenção</a:t>
            </a:r>
            <a:r>
              <a:rPr lang="pt-PT" dirty="0" smtClean="0"/>
              <a:t>, são </a:t>
            </a:r>
            <a:r>
              <a:rPr lang="pt-PT" dirty="0"/>
              <a:t>competentes os tribunais do Estado-Membro </a:t>
            </a:r>
            <a:r>
              <a:rPr lang="pt-PT" dirty="0" smtClean="0"/>
              <a:t>da nacionalidade </a:t>
            </a:r>
            <a:r>
              <a:rPr lang="pt-PT" dirty="0"/>
              <a:t>comum das Partes.</a:t>
            </a:r>
          </a:p>
        </p:txBody>
      </p:sp>
    </p:spTree>
    <p:extLst>
      <p:ext uri="{BB962C8B-B14F-4D97-AF65-F5344CB8AC3E}">
        <p14:creationId xmlns:p14="http://schemas.microsoft.com/office/powerpoint/2010/main" val="29489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088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Acesso à Justiça nos Litígios transfronteiriços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702624" cy="26642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pt-PT" dirty="0" smtClean="0"/>
              <a:t>As convenções internacionais e os regulamentos da União Europeia surgem em virtude da existência de: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dirty="0" smtClean="0"/>
              <a:t>Diferentes direitos internos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PT" dirty="0" smtClean="0"/>
              <a:t>Diferentes normas de conflitos</a:t>
            </a:r>
          </a:p>
          <a:p>
            <a:pPr algn="just"/>
            <a:r>
              <a:rPr lang="pt-PT" dirty="0" smtClean="0"/>
              <a:t>Esta diversidade provoca </a:t>
            </a:r>
            <a:r>
              <a:rPr lang="pt-PT" dirty="0"/>
              <a:t>i</a:t>
            </a:r>
            <a:r>
              <a:rPr lang="pt-PT" dirty="0" smtClean="0"/>
              <a:t>ncerteza e insegurança jurídicas nas Relações Privadas </a:t>
            </a:r>
            <a:r>
              <a:rPr lang="pt-PT" dirty="0" smtClean="0"/>
              <a:t>Internacionais e </a:t>
            </a:r>
            <a:r>
              <a:rPr lang="pt-PT" dirty="0" smtClean="0"/>
              <a:t>sugere a necessidade </a:t>
            </a:r>
            <a:r>
              <a:rPr lang="pt-PT" dirty="0"/>
              <a:t>de </a:t>
            </a:r>
            <a:r>
              <a:rPr lang="pt-PT" dirty="0" smtClean="0"/>
              <a:t>unificação do direito </a:t>
            </a:r>
            <a:r>
              <a:rPr lang="pt-PT" dirty="0" smtClean="0"/>
              <a:t>(centrada maioritariamente nas normas de conflitos).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416824" cy="365125"/>
          </a:xfrm>
        </p:spPr>
        <p:txBody>
          <a:bodyPr/>
          <a:lstStyle/>
          <a:p>
            <a:pPr algn="just"/>
            <a:r>
              <a:rPr lang="pt-PT" dirty="0" smtClean="0"/>
              <a:t>Consideram-se como tais os litígios que se encontram relacionados </a:t>
            </a:r>
            <a:r>
              <a:rPr lang="pt-PT" dirty="0" smtClean="0"/>
              <a:t>com mais de um ordenamento jurídico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5" name="Estrela de 5 pontas 4"/>
          <p:cNvSpPr/>
          <p:nvPr/>
        </p:nvSpPr>
        <p:spPr>
          <a:xfrm flipH="1" flipV="1">
            <a:off x="6428232" y="1988840"/>
            <a:ext cx="70044" cy="1260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6" name="Estrela de 5 pontas 5"/>
          <p:cNvSpPr/>
          <p:nvPr/>
        </p:nvSpPr>
        <p:spPr>
          <a:xfrm flipH="1" flipV="1">
            <a:off x="685331" y="6391846"/>
            <a:ext cx="45719" cy="7571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705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i="1" dirty="0" err="1" smtClean="0"/>
              <a:t>Forum</a:t>
            </a:r>
            <a:r>
              <a:rPr lang="pt-PT" i="1" dirty="0" smtClean="0"/>
              <a:t> </a:t>
            </a:r>
            <a:r>
              <a:rPr lang="pt-PT" i="1" dirty="0" err="1" smtClean="0"/>
              <a:t>necessitatis</a:t>
            </a:r>
            <a:r>
              <a:rPr lang="pt-PT" i="1" dirty="0" smtClean="0"/>
              <a:t/>
            </a:r>
            <a:br>
              <a:rPr lang="pt-PT" i="1" dirty="0" smtClean="0"/>
            </a:br>
            <a:r>
              <a:rPr lang="pt-PT" i="1" dirty="0" smtClean="0"/>
              <a:t>(Artigo 7.º)</a:t>
            </a:r>
            <a:endParaRPr lang="pt-PT" i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pt-PT" dirty="0" smtClean="0"/>
              <a:t>Excepcionalmente podem os tribunais de Um Estado-Membro conhecer um litigio se o mesmo não puder ser razoavelmente instaurado ou conduzido, ou se revelar impossível conduzir um processo num Estado terceiro com o qual o litigio esteja estreitamente relacionado.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722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Limitação de </a:t>
            </a:r>
            <a:r>
              <a:rPr lang="pt-PT" dirty="0" err="1" smtClean="0"/>
              <a:t>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pt-PT" dirty="0"/>
              <a:t>Quando uma decisão tiver sido proferida num </a:t>
            </a:r>
            <a:r>
              <a:rPr lang="pt-PT" dirty="0" smtClean="0"/>
              <a:t>Estado-Membro </a:t>
            </a:r>
            <a:r>
              <a:rPr lang="pt-PT" dirty="0"/>
              <a:t>ou num Estado parte contratante na Convenção da </a:t>
            </a:r>
            <a:r>
              <a:rPr lang="pt-PT" dirty="0" smtClean="0"/>
              <a:t>Haia de </a:t>
            </a:r>
            <a:r>
              <a:rPr lang="pt-PT" dirty="0"/>
              <a:t>2007 onde o </a:t>
            </a:r>
            <a:r>
              <a:rPr lang="pt-PT" b="1" dirty="0"/>
              <a:t>credor tem a sua residência habitual, o </a:t>
            </a:r>
            <a:r>
              <a:rPr lang="pt-PT" b="1" dirty="0" smtClean="0"/>
              <a:t>devedor não </a:t>
            </a:r>
            <a:r>
              <a:rPr lang="pt-PT" b="1" dirty="0"/>
              <a:t>pode propor uma acção para alterar ou obter uma nova </a:t>
            </a:r>
            <a:r>
              <a:rPr lang="pt-PT" b="1" dirty="0" smtClean="0"/>
              <a:t>decisão em </a:t>
            </a:r>
            <a:r>
              <a:rPr lang="pt-PT" b="1" dirty="0"/>
              <a:t>qualquer outro Estado-Membro enquanto o credor </a:t>
            </a:r>
            <a:r>
              <a:rPr lang="pt-PT" b="1" dirty="0" smtClean="0"/>
              <a:t>continuar a </a:t>
            </a:r>
            <a:r>
              <a:rPr lang="pt-PT" b="1" dirty="0"/>
              <a:t>ter a sua residência habitual no Estado onde foi proferida </a:t>
            </a:r>
            <a:r>
              <a:rPr lang="pt-PT" b="1" dirty="0" smtClean="0"/>
              <a:t>a decisão</a:t>
            </a:r>
            <a:r>
              <a:rPr lang="pt-PT" dirty="0"/>
              <a:t>.</a:t>
            </a:r>
          </a:p>
          <a:p>
            <a:pPr algn="just"/>
            <a:r>
              <a:rPr lang="pt-PT" dirty="0"/>
              <a:t>2. O </a:t>
            </a:r>
            <a:r>
              <a:rPr lang="pt-PT" dirty="0" err="1"/>
              <a:t>n.o</a:t>
            </a:r>
            <a:r>
              <a:rPr lang="pt-PT" dirty="0"/>
              <a:t> 1 não é aplicável:</a:t>
            </a:r>
          </a:p>
          <a:p>
            <a:pPr algn="just"/>
            <a:r>
              <a:rPr lang="pt-PT" dirty="0"/>
              <a:t>a) Quando as partes tiverem celebrado um pacto nos termos </a:t>
            </a:r>
            <a:r>
              <a:rPr lang="pt-PT" dirty="0" smtClean="0"/>
              <a:t>do artigo </a:t>
            </a:r>
            <a:r>
              <a:rPr lang="pt-PT" dirty="0"/>
              <a:t>4.o atribuindo competência aos tribunais do </a:t>
            </a:r>
            <a:r>
              <a:rPr lang="pt-PT" dirty="0" smtClean="0"/>
              <a:t>outro Estado-Membro</a:t>
            </a:r>
            <a:r>
              <a:rPr lang="pt-PT" dirty="0"/>
              <a:t>;</a:t>
            </a:r>
          </a:p>
          <a:p>
            <a:pPr algn="just"/>
            <a:r>
              <a:rPr lang="pt-PT" dirty="0"/>
              <a:t>b) Quando o credor aceitar a competência dos tribunais </a:t>
            </a:r>
            <a:r>
              <a:rPr lang="pt-PT" dirty="0" smtClean="0"/>
              <a:t>desse outro </a:t>
            </a:r>
            <a:r>
              <a:rPr lang="pt-PT" dirty="0"/>
              <a:t>Estado-Membro de acordo com o artigo 5.o;</a:t>
            </a:r>
          </a:p>
          <a:p>
            <a:pPr algn="just"/>
            <a:r>
              <a:rPr lang="pt-PT" dirty="0"/>
              <a:t>c) Quando a autoridade competente do Estado de origem </a:t>
            </a:r>
            <a:r>
              <a:rPr lang="pt-PT" dirty="0" smtClean="0"/>
              <a:t>parte contratante </a:t>
            </a:r>
            <a:r>
              <a:rPr lang="pt-PT" dirty="0"/>
              <a:t>na Convenção da Haia de 2007 não possa ou </a:t>
            </a:r>
            <a:r>
              <a:rPr lang="pt-PT" dirty="0" smtClean="0"/>
              <a:t>se recuse </a:t>
            </a:r>
            <a:r>
              <a:rPr lang="pt-PT" dirty="0"/>
              <a:t>a exercer a competência para alterar a decisão ou proferir</a:t>
            </a:r>
          </a:p>
          <a:p>
            <a:pPr algn="just"/>
            <a:r>
              <a:rPr lang="pt-PT" dirty="0"/>
              <a:t>uma nova decisão; ou</a:t>
            </a:r>
          </a:p>
          <a:p>
            <a:pPr algn="just"/>
            <a:r>
              <a:rPr lang="pt-PT" dirty="0"/>
              <a:t>d) Quando a decisão proferida no Estado de origem parte </a:t>
            </a:r>
            <a:r>
              <a:rPr lang="pt-PT" dirty="0" smtClean="0"/>
              <a:t>contratante na </a:t>
            </a:r>
            <a:r>
              <a:rPr lang="pt-PT" dirty="0"/>
              <a:t>Convenção da Haia de 2007 não possa ser </a:t>
            </a:r>
            <a:r>
              <a:rPr lang="pt-PT" dirty="0" smtClean="0"/>
              <a:t>reconhecida ou </a:t>
            </a:r>
            <a:r>
              <a:rPr lang="pt-PT" dirty="0"/>
              <a:t>declarada executória no Estado-Membro em </a:t>
            </a:r>
            <a:r>
              <a:rPr lang="pt-PT" dirty="0" smtClean="0"/>
              <a:t>que se </a:t>
            </a:r>
            <a:r>
              <a:rPr lang="pt-PT" dirty="0"/>
              <a:t>pretende intentar a acção para obter uma nova decisão </a:t>
            </a:r>
            <a:r>
              <a:rPr lang="pt-PT" dirty="0" smtClean="0"/>
              <a:t>ou a </a:t>
            </a:r>
            <a:r>
              <a:rPr lang="pt-PT" dirty="0"/>
              <a:t>alteração da decisão.</a:t>
            </a:r>
          </a:p>
        </p:txBody>
      </p:sp>
    </p:spTree>
    <p:extLst>
      <p:ext uri="{BB962C8B-B14F-4D97-AF65-F5344CB8AC3E}">
        <p14:creationId xmlns:p14="http://schemas.microsoft.com/office/powerpoint/2010/main" val="36135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Início da instância</a:t>
            </a:r>
            <a:br>
              <a:rPr lang="pt-PT" sz="3600" dirty="0" smtClean="0"/>
            </a:br>
            <a:r>
              <a:rPr lang="pt-PT" sz="3600" dirty="0" smtClean="0"/>
              <a:t>(Artigo 9.º)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A instância inicia-se com a apresentação do acto introdutório da instância ou ato equivalente</a:t>
            </a:r>
          </a:p>
          <a:p>
            <a:pPr algn="just"/>
            <a:r>
              <a:rPr lang="pt-PT" dirty="0"/>
              <a:t>Se o acto tiver de ser notificado ou citado antes de ser </a:t>
            </a:r>
            <a:r>
              <a:rPr lang="pt-PT" dirty="0" smtClean="0"/>
              <a:t>apresentado ao </a:t>
            </a:r>
            <a:r>
              <a:rPr lang="pt-PT" dirty="0"/>
              <a:t>tribunal, na data em que é recebido pela </a:t>
            </a:r>
            <a:r>
              <a:rPr lang="pt-PT" dirty="0" smtClean="0"/>
              <a:t>autoridade responsável </a:t>
            </a:r>
            <a:r>
              <a:rPr lang="pt-PT" dirty="0"/>
              <a:t>pela notificação ou citação, desde que </a:t>
            </a:r>
            <a:r>
              <a:rPr lang="pt-PT" dirty="0" smtClean="0"/>
              <a:t>o requerente </a:t>
            </a:r>
            <a:r>
              <a:rPr lang="pt-PT" dirty="0"/>
              <a:t>não tenha posteriormente deixado de tomar </a:t>
            </a:r>
            <a:r>
              <a:rPr lang="pt-PT" dirty="0" smtClean="0"/>
              <a:t>as medidas </a:t>
            </a:r>
            <a:r>
              <a:rPr lang="pt-PT" dirty="0"/>
              <a:t>que lhe incumbem para que o acto seja </a:t>
            </a:r>
            <a:r>
              <a:rPr lang="pt-PT" dirty="0" smtClean="0"/>
              <a:t>presentado ao tribunal.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8816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Litispendência</a:t>
            </a:r>
            <a:br>
              <a:rPr lang="pt-PT" dirty="0" smtClean="0"/>
            </a:br>
            <a:r>
              <a:rPr lang="pt-PT" dirty="0" smtClean="0"/>
              <a:t>(Artigo 12.º)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pt-PT" dirty="0"/>
              <a:t>1. Quando acções com o mesmo pedido e a mesma causa </a:t>
            </a:r>
            <a:r>
              <a:rPr lang="pt-PT" dirty="0" smtClean="0"/>
              <a:t>de pedir </a:t>
            </a:r>
            <a:r>
              <a:rPr lang="pt-PT" dirty="0"/>
              <a:t>e entre as mesmas partes forem submetidas à apreciação </a:t>
            </a:r>
            <a:r>
              <a:rPr lang="pt-PT" dirty="0" smtClean="0"/>
              <a:t>de tribunais </a:t>
            </a:r>
            <a:r>
              <a:rPr lang="pt-PT" dirty="0"/>
              <a:t>de diferentes Estados-Membros, o tribunal a que </a:t>
            </a:r>
            <a:r>
              <a:rPr lang="pt-PT" dirty="0" smtClean="0"/>
              <a:t>a acção foi </a:t>
            </a:r>
            <a:r>
              <a:rPr lang="pt-PT" dirty="0"/>
              <a:t>submetida em segundo lugar suspende oficiosamente a instância</a:t>
            </a:r>
            <a:r>
              <a:rPr lang="pt-PT" dirty="0" smtClean="0"/>
              <a:t>, até </a:t>
            </a:r>
            <a:r>
              <a:rPr lang="pt-PT" dirty="0"/>
              <a:t>que seja </a:t>
            </a:r>
            <a:r>
              <a:rPr lang="pt-PT" dirty="0" smtClean="0"/>
              <a:t>estabelecida </a:t>
            </a:r>
            <a:r>
              <a:rPr lang="pt-PT" dirty="0"/>
              <a:t>a competência do tribunal a que </a:t>
            </a:r>
            <a:r>
              <a:rPr lang="pt-PT" dirty="0" smtClean="0"/>
              <a:t>a acção </a:t>
            </a:r>
            <a:r>
              <a:rPr lang="pt-PT" dirty="0"/>
              <a:t>foi submetida em primeiro lugar.</a:t>
            </a:r>
          </a:p>
          <a:p>
            <a:pPr algn="just"/>
            <a:r>
              <a:rPr lang="pt-PT" dirty="0"/>
              <a:t>2. Quando estiver estabelecida a competência do tribunal </a:t>
            </a:r>
            <a:r>
              <a:rPr lang="pt-PT" dirty="0" smtClean="0"/>
              <a:t>a que </a:t>
            </a:r>
            <a:r>
              <a:rPr lang="pt-PT" dirty="0"/>
              <a:t>a acção foi submetida em primeiro lugar, o segundo </a:t>
            </a:r>
            <a:r>
              <a:rPr lang="pt-PT" dirty="0" smtClean="0"/>
              <a:t>tribunal declara-se </a:t>
            </a:r>
            <a:r>
              <a:rPr lang="pt-PT" dirty="0"/>
              <a:t>incompetente em favor daquele.</a:t>
            </a:r>
          </a:p>
        </p:txBody>
      </p:sp>
    </p:spTree>
    <p:extLst>
      <p:ext uri="{BB962C8B-B14F-4D97-AF65-F5344CB8AC3E}">
        <p14:creationId xmlns:p14="http://schemas.microsoft.com/office/powerpoint/2010/main" val="2509911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Conexão</a:t>
            </a:r>
            <a:br>
              <a:rPr lang="pt-PT" sz="3600" dirty="0" smtClean="0"/>
            </a:br>
            <a:r>
              <a:rPr lang="pt-PT" sz="3600" dirty="0" smtClean="0"/>
              <a:t>(Artigo 13.º)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805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1. Quando </a:t>
            </a:r>
            <a:r>
              <a:rPr lang="pt-PT" dirty="0"/>
              <a:t>acções conexas estiverem pendentes em </a:t>
            </a:r>
            <a:r>
              <a:rPr lang="pt-PT" dirty="0" smtClean="0"/>
              <a:t>tribunais de </a:t>
            </a:r>
            <a:r>
              <a:rPr lang="pt-PT" dirty="0"/>
              <a:t>diferentes Estados-Membros, o tribunal a que a acção foi </a:t>
            </a:r>
            <a:r>
              <a:rPr lang="pt-PT" dirty="0" smtClean="0"/>
              <a:t>submetida em </a:t>
            </a:r>
            <a:r>
              <a:rPr lang="pt-PT" dirty="0"/>
              <a:t>segundo lugar pode suspender a instância.</a:t>
            </a:r>
          </a:p>
          <a:p>
            <a:pPr marL="0" indent="0" algn="just">
              <a:buNone/>
            </a:pPr>
            <a:r>
              <a:rPr lang="pt-PT" dirty="0" smtClean="0"/>
              <a:t>2</a:t>
            </a:r>
            <a:r>
              <a:rPr lang="pt-PT" dirty="0"/>
              <a:t>. Se essas acções estiverem pendentes em primeira instância</a:t>
            </a:r>
            <a:r>
              <a:rPr lang="pt-PT" dirty="0" smtClean="0"/>
              <a:t>, o </a:t>
            </a:r>
            <a:r>
              <a:rPr lang="pt-PT" dirty="0"/>
              <a:t>tribunal a que a acção foi submetida em segundo lugar </a:t>
            </a:r>
            <a:r>
              <a:rPr lang="pt-PT" dirty="0" smtClean="0"/>
              <a:t>pode igualmente </a:t>
            </a:r>
            <a:r>
              <a:rPr lang="pt-PT" dirty="0"/>
              <a:t>declarar-se incompetente, a pedido de uma das partes</a:t>
            </a:r>
            <a:r>
              <a:rPr lang="pt-PT" dirty="0" smtClean="0"/>
              <a:t>, se </a:t>
            </a:r>
            <a:r>
              <a:rPr lang="pt-PT" dirty="0"/>
              <a:t>o tribunal a que a acção foi submetida em primeiro </a:t>
            </a:r>
            <a:r>
              <a:rPr lang="pt-PT" dirty="0" smtClean="0"/>
              <a:t>lugar for </a:t>
            </a:r>
            <a:r>
              <a:rPr lang="pt-PT" dirty="0"/>
              <a:t>competente e a sua lei permitir a apensação das acções </a:t>
            </a:r>
            <a:r>
              <a:rPr lang="pt-PT" dirty="0" smtClean="0"/>
              <a:t>em questão</a:t>
            </a:r>
            <a:r>
              <a:rPr lang="pt-PT" dirty="0"/>
              <a:t>.</a:t>
            </a:r>
          </a:p>
          <a:p>
            <a:pPr marL="0" indent="0" algn="just">
              <a:buNone/>
            </a:pPr>
            <a:r>
              <a:rPr lang="pt-PT" dirty="0"/>
              <a:t>3. Para efeitos do presente artigo, consideram-se conexas </a:t>
            </a:r>
            <a:r>
              <a:rPr lang="pt-PT" dirty="0" smtClean="0"/>
              <a:t>as acções </a:t>
            </a:r>
            <a:r>
              <a:rPr lang="pt-PT" dirty="0"/>
              <a:t>ligadas entre si por um nexo tão estreito que haja </a:t>
            </a:r>
            <a:r>
              <a:rPr lang="pt-PT" dirty="0" smtClean="0"/>
              <a:t>interesse em </a:t>
            </a:r>
            <a:r>
              <a:rPr lang="pt-PT" dirty="0"/>
              <a:t>que sejam instruídas e julgadas simultaneamente para </a:t>
            </a:r>
            <a:r>
              <a:rPr lang="pt-PT" dirty="0" smtClean="0"/>
              <a:t>evitar soluções </a:t>
            </a:r>
            <a:r>
              <a:rPr lang="pt-PT" dirty="0"/>
              <a:t>que poderiam ser inconciliáveis se as causas fossem </a:t>
            </a:r>
            <a:r>
              <a:rPr lang="pt-PT" dirty="0" smtClean="0"/>
              <a:t>julgadas separadamente</a:t>
            </a:r>
            <a:r>
              <a:rPr lang="pt-PT" dirty="0"/>
              <a:t>.</a:t>
            </a:r>
          </a:p>
          <a:p>
            <a:pPr marL="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21907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Lei aplicável</a:t>
            </a:r>
            <a:br>
              <a:rPr lang="pt-PT" dirty="0" smtClean="0"/>
            </a:br>
            <a:r>
              <a:rPr lang="pt-PT" dirty="0" smtClean="0"/>
              <a:t>(Artigo 15.º)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A lei aplicável às obrigações alimentares é determinada de </a:t>
            </a:r>
            <a:r>
              <a:rPr lang="pt-PT" dirty="0" smtClean="0"/>
              <a:t>acordo com </a:t>
            </a:r>
            <a:r>
              <a:rPr lang="pt-PT" dirty="0"/>
              <a:t>o Protocolo </a:t>
            </a:r>
            <a:r>
              <a:rPr lang="pt-PT" dirty="0" smtClean="0"/>
              <a:t>da Haia</a:t>
            </a:r>
            <a:r>
              <a:rPr lang="pt-PT" dirty="0"/>
              <a:t>, de 23 de Novembro de 2007, sobre </a:t>
            </a:r>
            <a:r>
              <a:rPr lang="pt-PT" dirty="0" smtClean="0"/>
              <a:t>a Lei </a:t>
            </a:r>
            <a:r>
              <a:rPr lang="pt-PT" dirty="0"/>
              <a:t>Aplicável às Obrigações Alimentares (a seguir designado «</a:t>
            </a:r>
            <a:r>
              <a:rPr lang="pt-PT" dirty="0" smtClean="0"/>
              <a:t>Protocolo da </a:t>
            </a:r>
            <a:r>
              <a:rPr lang="pt-PT" dirty="0"/>
              <a:t>Haia de 2007») nos Estados-Membros vinculados </a:t>
            </a:r>
            <a:r>
              <a:rPr lang="pt-PT" dirty="0" smtClean="0"/>
              <a:t>por esse </a:t>
            </a:r>
            <a:r>
              <a:rPr lang="pt-PT" dirty="0"/>
              <a:t>instrumento.</a:t>
            </a:r>
          </a:p>
        </p:txBody>
      </p:sp>
    </p:spTree>
    <p:extLst>
      <p:ext uri="{BB962C8B-B14F-4D97-AF65-F5344CB8AC3E}">
        <p14:creationId xmlns:p14="http://schemas.microsoft.com/office/powerpoint/2010/main" val="3720674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Reconhecimento de decisões</a:t>
            </a:r>
            <a:br>
              <a:rPr lang="pt-PT" dirty="0" smtClean="0"/>
            </a:br>
            <a:r>
              <a:rPr lang="pt-PT" dirty="0" smtClean="0"/>
              <a:t>(Artigo 17.º e 23.º)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Decisão proferida por um Estado vinculado pelo Protocolo da Haia- são reconhecidas nos demais Estados sem possibilidade de contestação do reconhecimento</a:t>
            </a:r>
          </a:p>
          <a:p>
            <a:pPr algn="just"/>
            <a:r>
              <a:rPr lang="pt-PT" dirty="0" smtClean="0"/>
              <a:t>Se tiverem força executória podem ser executadas em qualquer Estado Membro (supressão do </a:t>
            </a:r>
            <a:r>
              <a:rPr lang="pt-PT" dirty="0" err="1" smtClean="0"/>
              <a:t>exequatur</a:t>
            </a:r>
            <a:r>
              <a:rPr lang="pt-PT" dirty="0" smtClean="0"/>
              <a:t> (art.º 17.º))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Decisão proferida por um Estado não vinculado pelo Protocolo da Haia – é reconhecida sem necessidade de recurso a qualquer outro processo e carecem de declaração de </a:t>
            </a:r>
            <a:r>
              <a:rPr lang="pt-PT" dirty="0" err="1" smtClean="0"/>
              <a:t>executoriedade</a:t>
            </a:r>
            <a:r>
              <a:rPr lang="pt-PT" dirty="0" smtClean="0"/>
              <a:t>, a pedido da parte interessada (quanto devam ser executadas noutro Estado)(art.º 26.º )</a:t>
            </a:r>
          </a:p>
          <a:p>
            <a:pPr algn="just"/>
            <a:r>
              <a:rPr lang="pt-PT" dirty="0" smtClean="0"/>
              <a:t>A dualidade de regimes encontra aparentemente justificação na possibilidade de invocação de violação da ordem pública do Estado-Membro no qual o </a:t>
            </a:r>
            <a:r>
              <a:rPr lang="pt-PT" dirty="0" err="1" smtClean="0"/>
              <a:t>exequatur</a:t>
            </a:r>
            <a:r>
              <a:rPr lang="pt-PT" dirty="0" smtClean="0"/>
              <a:t> é requerido (Reino Unido e Dinamarca)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0121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Recusa de reconhecimento</a:t>
            </a:r>
            <a:br>
              <a:rPr lang="pt-PT" dirty="0" smtClean="0"/>
            </a:br>
            <a:r>
              <a:rPr lang="pt-PT" dirty="0" smtClean="0"/>
              <a:t>(Artigo 24.º)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pt-PT" dirty="0"/>
              <a:t>Se o reconhecimento for manifestamente contrário à </a:t>
            </a:r>
            <a:r>
              <a:rPr lang="pt-PT" dirty="0" smtClean="0"/>
              <a:t>ordem pública </a:t>
            </a:r>
            <a:r>
              <a:rPr lang="pt-PT" dirty="0"/>
              <a:t>do Estado-Membro em que é pedido o reconhecimento</a:t>
            </a:r>
            <a:r>
              <a:rPr lang="pt-PT" dirty="0" smtClean="0"/>
              <a:t>. O </a:t>
            </a:r>
            <a:r>
              <a:rPr lang="pt-PT" dirty="0"/>
              <a:t>critério da ordem pública não pode ser aplicado </a:t>
            </a:r>
            <a:r>
              <a:rPr lang="pt-PT" dirty="0" smtClean="0"/>
              <a:t>às regras </a:t>
            </a:r>
            <a:r>
              <a:rPr lang="pt-PT" dirty="0"/>
              <a:t>de competência;</a:t>
            </a:r>
          </a:p>
          <a:p>
            <a:pPr algn="just"/>
            <a:r>
              <a:rPr lang="pt-PT" dirty="0"/>
              <a:t>b) Se o acto introdutório da instância, ou acto equivalente, </a:t>
            </a:r>
            <a:r>
              <a:rPr lang="pt-PT" dirty="0" smtClean="0"/>
              <a:t>não tiver </a:t>
            </a:r>
            <a:r>
              <a:rPr lang="pt-PT" dirty="0"/>
              <a:t>sido citado ou notificado ao requerido revel, em </a:t>
            </a:r>
            <a:r>
              <a:rPr lang="pt-PT" dirty="0" smtClean="0"/>
              <a:t>tempo útil </a:t>
            </a:r>
            <a:r>
              <a:rPr lang="pt-PT" dirty="0"/>
              <a:t>e de modo a permitir-lhe deduzir a sua defesa, a </a:t>
            </a:r>
            <a:r>
              <a:rPr lang="pt-PT" dirty="0" smtClean="0"/>
              <a:t>menos que </a:t>
            </a:r>
            <a:r>
              <a:rPr lang="pt-PT" dirty="0"/>
              <a:t>o requerido não tenha interposto recurso contra a </a:t>
            </a:r>
            <a:r>
              <a:rPr lang="pt-PT" dirty="0" smtClean="0"/>
              <a:t>decisão embora </a:t>
            </a:r>
            <a:r>
              <a:rPr lang="pt-PT" dirty="0"/>
              <a:t>tendo a possibilidade de o fazer;</a:t>
            </a:r>
          </a:p>
          <a:p>
            <a:pPr algn="just"/>
            <a:r>
              <a:rPr lang="pt-PT" dirty="0"/>
              <a:t>c) Se for inconciliável com uma decisão proferida entre as </a:t>
            </a:r>
            <a:r>
              <a:rPr lang="pt-PT" dirty="0" smtClean="0"/>
              <a:t>mesmas partes </a:t>
            </a:r>
            <a:r>
              <a:rPr lang="pt-PT" dirty="0"/>
              <a:t>no Estado-Membro em que é pedido </a:t>
            </a:r>
            <a:r>
              <a:rPr lang="pt-PT" dirty="0" smtClean="0"/>
              <a:t>o reconhecimento</a:t>
            </a:r>
            <a:r>
              <a:rPr lang="pt-PT" dirty="0"/>
              <a:t>;</a:t>
            </a:r>
          </a:p>
          <a:p>
            <a:pPr algn="just"/>
            <a:r>
              <a:rPr lang="pt-PT" dirty="0"/>
              <a:t>d) Se for inconciliável com uma decisão anteriormente </a:t>
            </a:r>
            <a:r>
              <a:rPr lang="pt-PT" dirty="0" smtClean="0"/>
              <a:t>proferida noutro </a:t>
            </a:r>
            <a:r>
              <a:rPr lang="pt-PT" dirty="0"/>
              <a:t>Estado-Membro ou num Estado terceiro entre </a:t>
            </a:r>
            <a:r>
              <a:rPr lang="pt-PT" dirty="0" smtClean="0"/>
              <a:t>as mesmas </a:t>
            </a:r>
            <a:r>
              <a:rPr lang="pt-PT" dirty="0"/>
              <a:t>partes, em acção com o mesmo pedido e a </a:t>
            </a:r>
            <a:r>
              <a:rPr lang="pt-PT" dirty="0" smtClean="0"/>
              <a:t>mesma causa </a:t>
            </a:r>
            <a:r>
              <a:rPr lang="pt-PT" dirty="0"/>
              <a:t>de pedir, desde que a decisão proferida </a:t>
            </a:r>
            <a:r>
              <a:rPr lang="pt-PT" dirty="0" smtClean="0"/>
              <a:t>anteriormente reúna </a:t>
            </a:r>
            <a:r>
              <a:rPr lang="pt-PT" dirty="0"/>
              <a:t>as condições necessárias para ser reconhecida </a:t>
            </a:r>
            <a:r>
              <a:rPr lang="pt-PT" dirty="0" smtClean="0"/>
              <a:t>no Estado-Membro </a:t>
            </a:r>
            <a:r>
              <a:rPr lang="pt-PT" dirty="0"/>
              <a:t>requerido em que é pedido </a:t>
            </a:r>
            <a:r>
              <a:rPr lang="pt-PT" dirty="0" smtClean="0"/>
              <a:t>o reconhecimento.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6244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Apoio judiciário</a:t>
            </a: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>(Artigo 44.º)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pt-PT" dirty="0"/>
              <a:t>O</a:t>
            </a:r>
            <a:r>
              <a:rPr lang="pt-PT" dirty="0" smtClean="0"/>
              <a:t> acesso à justiça no âmbito da cooperação judiciária é garantido pelo Estado-Membro requerido a qualquer requerente que tenha residência habitual no Estado-Membro Requerente</a:t>
            </a:r>
          </a:p>
          <a:p>
            <a:pPr algn="just"/>
            <a:r>
              <a:rPr lang="pt-PT" dirty="0" err="1" smtClean="0"/>
              <a:t>Exceto</a:t>
            </a:r>
            <a:r>
              <a:rPr lang="pt-PT" dirty="0" smtClean="0"/>
              <a:t> se no Estado-Membro requerido existam procedimentos que permitam às partes instaurar a </a:t>
            </a:r>
            <a:r>
              <a:rPr lang="pt-PT" dirty="0" err="1" smtClean="0"/>
              <a:t>ação</a:t>
            </a:r>
            <a:r>
              <a:rPr lang="pt-PT" dirty="0" smtClean="0"/>
              <a:t> sem necessidade de apoio judiciário e a autoridade central faculte os serviços necessários a título gratuito</a:t>
            </a:r>
          </a:p>
          <a:p>
            <a:pPr algn="just"/>
            <a:r>
              <a:rPr lang="pt-PT" dirty="0" smtClean="0"/>
              <a:t>Respeitando-se o tratamento dado a casos nacionais equivalentes 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17715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Cooperação entre autoridades centrais</a:t>
            </a:r>
            <a:br>
              <a:rPr lang="pt-PT" sz="3600" dirty="0" smtClean="0"/>
            </a:br>
            <a:r>
              <a:rPr lang="pt-PT" sz="3600" dirty="0" smtClean="0"/>
              <a:t>(Artigo 49.º)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400" dirty="0" smtClean="0"/>
              <a:t>Cada Estado-Membro designa uma autoridade central  </a:t>
            </a:r>
          </a:p>
          <a:p>
            <a:pPr marL="0" indent="0" algn="just">
              <a:buNone/>
            </a:pPr>
            <a:r>
              <a:rPr lang="pt-PT" sz="1400" dirty="0" smtClean="0"/>
              <a:t>As autoridades centrais têm as seguintes funções especificas:</a:t>
            </a:r>
          </a:p>
          <a:p>
            <a:pPr algn="just"/>
            <a:r>
              <a:rPr lang="pt-PT" sz="1400" dirty="0"/>
              <a:t>Transmitem e recebem esses pedidos;</a:t>
            </a:r>
          </a:p>
          <a:p>
            <a:pPr algn="just"/>
            <a:r>
              <a:rPr lang="pt-PT" sz="1400" dirty="0" smtClean="0"/>
              <a:t>Iniciam </a:t>
            </a:r>
            <a:r>
              <a:rPr lang="pt-PT" sz="1400" dirty="0"/>
              <a:t>ou facilitam a introdução da instância em relação </a:t>
            </a:r>
            <a:r>
              <a:rPr lang="pt-PT" sz="1400" dirty="0" smtClean="0"/>
              <a:t>a esses </a:t>
            </a:r>
            <a:r>
              <a:rPr lang="pt-PT" sz="1400" dirty="0"/>
              <a:t>pedidos.</a:t>
            </a:r>
          </a:p>
          <a:p>
            <a:pPr algn="just"/>
            <a:r>
              <a:rPr lang="pt-PT" sz="1400" dirty="0" smtClean="0"/>
              <a:t>Prestar </a:t>
            </a:r>
            <a:r>
              <a:rPr lang="pt-PT" sz="1400" dirty="0"/>
              <a:t>ou facilitar a prestação de apoio judiciário, se as </a:t>
            </a:r>
            <a:r>
              <a:rPr lang="pt-PT" sz="1400" dirty="0" smtClean="0"/>
              <a:t>circunstâncias o </a:t>
            </a:r>
            <a:r>
              <a:rPr lang="pt-PT" sz="1400" dirty="0"/>
              <a:t>exigirem;</a:t>
            </a:r>
          </a:p>
          <a:p>
            <a:pPr algn="just"/>
            <a:r>
              <a:rPr lang="pt-PT" sz="1400" dirty="0" smtClean="0"/>
              <a:t>Ajudar </a:t>
            </a:r>
            <a:r>
              <a:rPr lang="pt-PT" sz="1400" dirty="0"/>
              <a:t>a localizar o devedor ou o credor, nomeadamente </a:t>
            </a:r>
            <a:r>
              <a:rPr lang="pt-PT" sz="1400" dirty="0" smtClean="0"/>
              <a:t>nos termos </a:t>
            </a:r>
            <a:r>
              <a:rPr lang="pt-PT" sz="1400" dirty="0"/>
              <a:t>dos artigos 61.o, 62.o e 63.o;</a:t>
            </a:r>
          </a:p>
          <a:p>
            <a:pPr algn="just"/>
            <a:r>
              <a:rPr lang="pt-PT" sz="1400" dirty="0" smtClean="0"/>
              <a:t>Ajudar </a:t>
            </a:r>
            <a:r>
              <a:rPr lang="pt-PT" sz="1400" dirty="0"/>
              <a:t>a obter informações pertinentes sobre os </a:t>
            </a:r>
            <a:r>
              <a:rPr lang="pt-PT" sz="1400" dirty="0" smtClean="0"/>
              <a:t>rendimentos e</a:t>
            </a:r>
            <a:r>
              <a:rPr lang="pt-PT" sz="1400" dirty="0"/>
              <a:t>, se necessário, outras informações sobre os activos </a:t>
            </a:r>
            <a:r>
              <a:rPr lang="pt-PT" sz="1400" dirty="0" smtClean="0"/>
              <a:t>do devedor </a:t>
            </a:r>
            <a:r>
              <a:rPr lang="pt-PT" sz="1400" dirty="0"/>
              <a:t>ou do credor, incluindo a localização dos seus </a:t>
            </a:r>
            <a:r>
              <a:rPr lang="pt-PT" sz="1400" dirty="0" smtClean="0"/>
              <a:t>bens, nomeadamente </a:t>
            </a:r>
            <a:r>
              <a:rPr lang="pt-PT" sz="1400" dirty="0"/>
              <a:t>nos termos dos artigos 61.o, 62.o e 63.o;</a:t>
            </a:r>
          </a:p>
          <a:p>
            <a:pPr algn="just"/>
            <a:r>
              <a:rPr lang="pt-PT" sz="1400" dirty="0" smtClean="0"/>
              <a:t>Incentivar </a:t>
            </a:r>
            <a:r>
              <a:rPr lang="pt-PT" sz="1400" dirty="0"/>
              <a:t>soluções amigáveis tendo em vista a obtenção </a:t>
            </a:r>
            <a:r>
              <a:rPr lang="pt-PT" sz="1400" dirty="0" smtClean="0"/>
              <a:t>do pagamento </a:t>
            </a:r>
            <a:r>
              <a:rPr lang="pt-PT" sz="1400" dirty="0"/>
              <a:t>voluntário dos alimentos, se oportuno através </a:t>
            </a:r>
            <a:r>
              <a:rPr lang="pt-PT" sz="1400" dirty="0" smtClean="0"/>
              <a:t>da mediação</a:t>
            </a:r>
            <a:r>
              <a:rPr lang="pt-PT" sz="1400" dirty="0"/>
              <a:t>, da conciliação ou de processos análogos;</a:t>
            </a:r>
          </a:p>
          <a:p>
            <a:pPr algn="just"/>
            <a:r>
              <a:rPr lang="pt-PT" sz="1400" dirty="0" smtClean="0"/>
              <a:t>Facilitar </a:t>
            </a:r>
            <a:r>
              <a:rPr lang="pt-PT" sz="1400" dirty="0"/>
              <a:t>a execução em curso das decisões relativas à </a:t>
            </a:r>
            <a:r>
              <a:rPr lang="pt-PT" sz="1400" dirty="0" smtClean="0"/>
              <a:t>prestação de </a:t>
            </a:r>
            <a:r>
              <a:rPr lang="pt-PT" sz="1400" dirty="0"/>
              <a:t>alimentos, incluindo eventuais retroactivos;</a:t>
            </a:r>
          </a:p>
          <a:p>
            <a:pPr algn="just"/>
            <a:r>
              <a:rPr lang="pt-PT" sz="1400" dirty="0" smtClean="0"/>
              <a:t>Facilitar </a:t>
            </a:r>
            <a:r>
              <a:rPr lang="pt-PT" sz="1400" dirty="0"/>
              <a:t>a cobrança e a transferência expedita das </a:t>
            </a:r>
            <a:r>
              <a:rPr lang="pt-PT" sz="1400" dirty="0" smtClean="0"/>
              <a:t>prestações alimentares</a:t>
            </a:r>
            <a:r>
              <a:rPr lang="pt-PT" sz="1400" dirty="0"/>
              <a:t>;</a:t>
            </a:r>
          </a:p>
          <a:p>
            <a:pPr algn="just"/>
            <a:r>
              <a:rPr lang="pt-PT" sz="1400" dirty="0" smtClean="0"/>
              <a:t>Ajudar </a:t>
            </a:r>
            <a:r>
              <a:rPr lang="pt-PT" sz="1400" dirty="0"/>
              <a:t>a obter provas documentais ou outras, sem </a:t>
            </a:r>
            <a:r>
              <a:rPr lang="pt-PT" sz="1400" dirty="0" smtClean="0"/>
              <a:t>prejuízo do </a:t>
            </a:r>
            <a:r>
              <a:rPr lang="pt-PT" sz="1400" dirty="0"/>
              <a:t>Regulamento (CE) </a:t>
            </a:r>
            <a:r>
              <a:rPr lang="pt-PT" sz="1400" dirty="0" err="1"/>
              <a:t>n.o</a:t>
            </a:r>
            <a:r>
              <a:rPr lang="pt-PT" sz="1400" dirty="0"/>
              <a:t> 1206/2001;</a:t>
            </a:r>
          </a:p>
          <a:p>
            <a:pPr algn="just"/>
            <a:r>
              <a:rPr lang="pt-PT" sz="1400" dirty="0" smtClean="0"/>
              <a:t>Prestar </a:t>
            </a:r>
            <a:r>
              <a:rPr lang="pt-PT" sz="1400" dirty="0"/>
              <a:t>assistência para determinar a filiação se tal for </a:t>
            </a:r>
            <a:r>
              <a:rPr lang="pt-PT" sz="1400" dirty="0" smtClean="0"/>
              <a:t>necessário para </a:t>
            </a:r>
            <a:r>
              <a:rPr lang="pt-PT" sz="1400" dirty="0"/>
              <a:t>efeitos de cobrança dos alimentos;</a:t>
            </a:r>
          </a:p>
          <a:p>
            <a:pPr algn="just"/>
            <a:r>
              <a:rPr lang="pt-PT" sz="1400" dirty="0" smtClean="0"/>
              <a:t>Iniciar </a:t>
            </a:r>
            <a:r>
              <a:rPr lang="pt-PT" sz="1400" dirty="0"/>
              <a:t>ou facilitar a introdução da instância para obter </a:t>
            </a:r>
            <a:r>
              <a:rPr lang="pt-PT" sz="1400" dirty="0" smtClean="0"/>
              <a:t>as medidas </a:t>
            </a:r>
            <a:r>
              <a:rPr lang="pt-PT" sz="1400" dirty="0"/>
              <a:t>provisórias necessárias de carácter territorial </a:t>
            </a:r>
            <a:r>
              <a:rPr lang="pt-PT" sz="1400" dirty="0" smtClean="0"/>
              <a:t>cuja finalidade </a:t>
            </a:r>
            <a:r>
              <a:rPr lang="pt-PT" sz="1400" dirty="0"/>
              <a:t>seja assegurar os resultados de um pedido de </a:t>
            </a:r>
            <a:r>
              <a:rPr lang="pt-PT" sz="1400" dirty="0" smtClean="0"/>
              <a:t>alimentos pendente</a:t>
            </a:r>
            <a:r>
              <a:rPr lang="pt-PT" sz="1400" dirty="0"/>
              <a:t>;</a:t>
            </a:r>
          </a:p>
          <a:p>
            <a:pPr algn="just"/>
            <a:r>
              <a:rPr lang="pt-PT" sz="1400" dirty="0" smtClean="0"/>
              <a:t>Facilitar </a:t>
            </a:r>
            <a:r>
              <a:rPr lang="pt-PT" sz="1400" dirty="0"/>
              <a:t>a citação ou notificação de actos, sem prejuízo </a:t>
            </a:r>
            <a:r>
              <a:rPr lang="pt-PT" sz="1400" dirty="0" smtClean="0"/>
              <a:t>do Regulamento </a:t>
            </a:r>
            <a:r>
              <a:rPr lang="pt-PT" sz="1400" dirty="0"/>
              <a:t>(CE) </a:t>
            </a:r>
            <a:r>
              <a:rPr lang="pt-PT" sz="1400" dirty="0" err="1"/>
              <a:t>n.o</a:t>
            </a:r>
            <a:r>
              <a:rPr lang="pt-PT" sz="1400" dirty="0"/>
              <a:t> 1393/2007.</a:t>
            </a:r>
          </a:p>
        </p:txBody>
      </p:sp>
    </p:spTree>
    <p:extLst>
      <p:ext uri="{BB962C8B-B14F-4D97-AF65-F5344CB8AC3E}">
        <p14:creationId xmlns:p14="http://schemas.microsoft.com/office/powerpoint/2010/main" val="196420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51125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endParaRPr lang="pt-PT" sz="2000" dirty="0">
              <a:solidFill>
                <a:schemeClr val="bg1"/>
              </a:solidFill>
            </a:endParaRPr>
          </a:p>
          <a:p>
            <a:r>
              <a:rPr lang="pt-PT" dirty="0" smtClean="0">
                <a:solidFill>
                  <a:schemeClr val="bg1"/>
                </a:solidFill>
              </a:rPr>
              <a:t>Cobrança Internacional de Alimentos</a:t>
            </a:r>
          </a:p>
          <a:p>
            <a:r>
              <a:rPr lang="pt-PT" dirty="0" smtClean="0">
                <a:solidFill>
                  <a:schemeClr val="bg1"/>
                </a:solidFill>
              </a:rPr>
              <a:t>Instrumentos supra nacionais mais relevantes</a:t>
            </a:r>
          </a:p>
          <a:p>
            <a:endParaRPr lang="pt-PT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PT" sz="2000" dirty="0" smtClean="0">
                <a:solidFill>
                  <a:schemeClr val="bg1"/>
                </a:solidFill>
              </a:rPr>
              <a:t>Protocolo  da Haia </a:t>
            </a:r>
            <a:r>
              <a:rPr lang="pt-PT" sz="2000" dirty="0">
                <a:solidFill>
                  <a:schemeClr val="bg1"/>
                </a:solidFill>
              </a:rPr>
              <a:t>  </a:t>
            </a:r>
            <a:r>
              <a:rPr lang="pt-PT" sz="2000" dirty="0" smtClean="0">
                <a:solidFill>
                  <a:schemeClr val="bg1"/>
                </a:solidFill>
              </a:rPr>
              <a:t>de 2007 sobre a lei aplicável às obrigações alimentares (JO L 331 de 16.12.2009)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PT" sz="2000" dirty="0" smtClean="0">
                <a:solidFill>
                  <a:schemeClr val="bg1"/>
                </a:solidFill>
              </a:rPr>
              <a:t>Regulamento 4/2009, do Conselho de 18 de Dezembro de 2008, relativo à competência, à lei aplicável, ao reconhecimento e à execução das decisões e à cooperação em matéria de obrigações alimentares (JO L 7 de 10.01.2009)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PT" sz="2000" dirty="0" smtClean="0">
                <a:solidFill>
                  <a:schemeClr val="bg1"/>
                </a:solidFill>
              </a:rPr>
              <a:t>A Convenção da Haia de 2007 sobre a Cobrança Internacional de Alimentos (JO L 192 de 22.07.2011)</a:t>
            </a:r>
          </a:p>
        </p:txBody>
      </p:sp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>
          <a:xfrm>
            <a:off x="611560" y="6021288"/>
            <a:ext cx="7992888" cy="365125"/>
          </a:xfrm>
        </p:spPr>
        <p:txBody>
          <a:bodyPr/>
          <a:lstStyle/>
          <a:p>
            <a:pPr algn="just"/>
            <a:r>
              <a:rPr lang="pt-PT" dirty="0" smtClean="0"/>
              <a:t>Sem prejuízo de outros instrumentos, designadamente a Convenção de Nova Iorque de 1956 sobre a Cobrança Internacional de Alimentos, o Acordo entre Portugal e os Estados Unidos da América e os Acordos entre Portugal e os </a:t>
            </a:r>
            <a:r>
              <a:rPr lang="pt-PT" dirty="0" err="1" smtClean="0"/>
              <a:t>Palop's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44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Pedidos</a:t>
            </a:r>
            <a:br>
              <a:rPr lang="pt-PT" sz="3600" dirty="0" smtClean="0"/>
            </a:br>
            <a:r>
              <a:rPr lang="pt-PT" sz="3600" dirty="0" smtClean="0"/>
              <a:t>(Artigo 56.º)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1400" dirty="0"/>
              <a:t>a) O reconhecimento ou o reconhecimento e a declaração </a:t>
            </a:r>
            <a:r>
              <a:rPr lang="pt-PT" sz="1400" dirty="0" smtClean="0"/>
              <a:t>de força </a:t>
            </a:r>
            <a:r>
              <a:rPr lang="pt-PT" sz="1400" dirty="0"/>
              <a:t>executória de uma decisão;</a:t>
            </a:r>
          </a:p>
          <a:p>
            <a:r>
              <a:rPr lang="pt-PT" sz="1400" dirty="0"/>
              <a:t>b) A execução de uma decisão proferida ou reconhecida </a:t>
            </a:r>
            <a:r>
              <a:rPr lang="pt-PT" sz="1400" dirty="0" smtClean="0"/>
              <a:t>no Estado-Membro </a:t>
            </a:r>
            <a:r>
              <a:rPr lang="pt-PT" sz="1400" dirty="0"/>
              <a:t>requerido;</a:t>
            </a:r>
          </a:p>
          <a:p>
            <a:r>
              <a:rPr lang="pt-PT" sz="1400" dirty="0"/>
              <a:t>c) A obtenção de uma decisão no Estado-Membro </a:t>
            </a:r>
            <a:r>
              <a:rPr lang="pt-PT" sz="1400" dirty="0" smtClean="0"/>
              <a:t>requerido quando </a:t>
            </a:r>
            <a:r>
              <a:rPr lang="pt-PT" sz="1400" dirty="0"/>
              <a:t>não exista uma decisão prévia, incluindo se </a:t>
            </a:r>
            <a:r>
              <a:rPr lang="pt-PT" sz="1400" dirty="0" smtClean="0"/>
              <a:t>necessário a </a:t>
            </a:r>
            <a:r>
              <a:rPr lang="pt-PT" sz="1400" dirty="0"/>
              <a:t>determinação da filiação;</a:t>
            </a:r>
          </a:p>
          <a:p>
            <a:r>
              <a:rPr lang="pt-PT" sz="1400" dirty="0"/>
              <a:t>d) A obtenção de uma decisão no Estado-Membro requerido</a:t>
            </a:r>
            <a:r>
              <a:rPr lang="pt-PT" sz="1400" dirty="0" smtClean="0"/>
              <a:t>, quando </a:t>
            </a:r>
            <a:r>
              <a:rPr lang="pt-PT" sz="1400" dirty="0"/>
              <a:t>não for possível o reconhecimento e a declaração </a:t>
            </a:r>
            <a:r>
              <a:rPr lang="pt-PT" sz="1400" dirty="0" smtClean="0"/>
              <a:t>de força </a:t>
            </a:r>
            <a:r>
              <a:rPr lang="pt-PT" sz="1400" dirty="0"/>
              <a:t>executória de uma decisão proferida num Estado </a:t>
            </a:r>
            <a:r>
              <a:rPr lang="pt-PT" sz="1400" dirty="0" smtClean="0"/>
              <a:t>que não </a:t>
            </a:r>
            <a:r>
              <a:rPr lang="pt-PT" sz="1400" dirty="0"/>
              <a:t>seja o Estado-Membro requerido;</a:t>
            </a:r>
          </a:p>
          <a:p>
            <a:r>
              <a:rPr lang="pt-PT" sz="1400" dirty="0"/>
              <a:t>e) A alteração de uma decisão proferida no </a:t>
            </a:r>
            <a:r>
              <a:rPr lang="pt-PT" sz="1400" dirty="0" smtClean="0"/>
              <a:t>Estado-Membro requerido;</a:t>
            </a:r>
          </a:p>
          <a:p>
            <a:r>
              <a:rPr lang="pt-PT" sz="1400" dirty="0" smtClean="0"/>
              <a:t>f</a:t>
            </a:r>
            <a:r>
              <a:rPr lang="pt-PT" sz="1400" dirty="0"/>
              <a:t>) A alteração de uma decisão proferida num Estado que </a:t>
            </a:r>
            <a:r>
              <a:rPr lang="pt-PT" sz="1400" dirty="0" smtClean="0"/>
              <a:t>não seja </a:t>
            </a:r>
            <a:r>
              <a:rPr lang="pt-PT" sz="1400" dirty="0"/>
              <a:t>o Estado-Membro requerido.</a:t>
            </a:r>
          </a:p>
          <a:p>
            <a:r>
              <a:rPr lang="pt-PT" sz="1400" dirty="0"/>
              <a:t>2. O devedor contra o qual exista uma decisão de prestação </a:t>
            </a:r>
            <a:r>
              <a:rPr lang="pt-PT" sz="1400" dirty="0" smtClean="0"/>
              <a:t>de alimentos </a:t>
            </a:r>
            <a:r>
              <a:rPr lang="pt-PT" sz="1400" dirty="0"/>
              <a:t>pode apresentar os seguintes pedidos:</a:t>
            </a:r>
          </a:p>
          <a:p>
            <a:r>
              <a:rPr lang="pt-PT" sz="1400" dirty="0"/>
              <a:t>a) O reconhecimento de uma decisão que conduza à suspensão</a:t>
            </a:r>
            <a:r>
              <a:rPr lang="pt-PT" sz="1400" dirty="0" smtClean="0"/>
              <a:t>, ou </a:t>
            </a:r>
            <a:r>
              <a:rPr lang="pt-PT" sz="1400" dirty="0"/>
              <a:t>limite a execução, de uma decisão anterior no </a:t>
            </a:r>
            <a:r>
              <a:rPr lang="pt-PT" sz="1400" dirty="0" smtClean="0"/>
              <a:t>Estado--</a:t>
            </a:r>
            <a:r>
              <a:rPr lang="pt-PT" sz="1400" dirty="0"/>
              <a:t>Membro requerido;</a:t>
            </a:r>
          </a:p>
          <a:p>
            <a:r>
              <a:rPr lang="pt-PT" sz="1400" dirty="0"/>
              <a:t>b) A alteração de uma decisão proferida no </a:t>
            </a:r>
            <a:r>
              <a:rPr lang="pt-PT" sz="1400" dirty="0" smtClean="0"/>
              <a:t>Estado-Membro requerido</a:t>
            </a:r>
            <a:r>
              <a:rPr lang="pt-PT" sz="1400" dirty="0"/>
              <a:t>;</a:t>
            </a:r>
          </a:p>
          <a:p>
            <a:r>
              <a:rPr lang="pt-PT" sz="1400" dirty="0"/>
              <a:t>c) A alteração de uma decisão proferida num Estado que </a:t>
            </a:r>
            <a:r>
              <a:rPr lang="pt-PT" sz="1400" dirty="0" smtClean="0"/>
              <a:t>não seja </a:t>
            </a:r>
            <a:r>
              <a:rPr lang="pt-PT" sz="1400" dirty="0"/>
              <a:t>o Estado-Membro requerido.</a:t>
            </a:r>
          </a:p>
          <a:p>
            <a:r>
              <a:rPr lang="pt-PT" sz="1400" dirty="0"/>
              <a:t>3. Para os pedidos previstos no presente artigo, a assistência </a:t>
            </a:r>
            <a:r>
              <a:rPr lang="pt-PT" sz="1400" dirty="0" smtClean="0"/>
              <a:t>e a </a:t>
            </a:r>
            <a:r>
              <a:rPr lang="pt-PT" sz="1400" dirty="0"/>
              <a:t>representação para efeitos da alínea b) do artigo 45.o são </a:t>
            </a:r>
            <a:r>
              <a:rPr lang="pt-PT" sz="1400" dirty="0" smtClean="0"/>
              <a:t>assegurados pela </a:t>
            </a:r>
            <a:r>
              <a:rPr lang="pt-PT" sz="1400" dirty="0"/>
              <a:t>autoridade central do Estado-Membro requerido</a:t>
            </a:r>
            <a:r>
              <a:rPr lang="pt-PT" sz="1400" dirty="0" smtClean="0"/>
              <a:t>, directamente </a:t>
            </a:r>
            <a:r>
              <a:rPr lang="pt-PT" sz="1400" dirty="0"/>
              <a:t>ou através de autoridades públicas ou outras </a:t>
            </a:r>
            <a:r>
              <a:rPr lang="pt-PT" sz="1400" dirty="0" smtClean="0"/>
              <a:t>entidades ou </a:t>
            </a:r>
            <a:r>
              <a:rPr lang="pt-PT" sz="1400" dirty="0"/>
              <a:t>pessoas.</a:t>
            </a:r>
          </a:p>
          <a:p>
            <a:r>
              <a:rPr lang="pt-PT" sz="1400" dirty="0"/>
              <a:t>4. Salvo disposição em contrário do presente regulamento, </a:t>
            </a:r>
            <a:r>
              <a:rPr lang="pt-PT" sz="1400" dirty="0" smtClean="0"/>
              <a:t>os pedidos </a:t>
            </a:r>
            <a:r>
              <a:rPr lang="pt-PT" sz="1400" dirty="0"/>
              <a:t>referidos nos </a:t>
            </a:r>
            <a:r>
              <a:rPr lang="pt-PT" sz="1400" dirty="0" err="1"/>
              <a:t>n.os</a:t>
            </a:r>
            <a:r>
              <a:rPr lang="pt-PT" sz="1400" dirty="0"/>
              <a:t> 1 e 2 são tratados nos termos do </a:t>
            </a:r>
            <a:r>
              <a:rPr lang="pt-PT" sz="1400" dirty="0" smtClean="0"/>
              <a:t>direito do </a:t>
            </a:r>
            <a:r>
              <a:rPr lang="pt-PT" sz="1400" dirty="0"/>
              <a:t>Estado-Membro requerido e estão sujeitos às regras de </a:t>
            </a:r>
            <a:r>
              <a:rPr lang="pt-PT" sz="1400" dirty="0" smtClean="0"/>
              <a:t>competência aplicáveis </a:t>
            </a:r>
            <a:r>
              <a:rPr lang="pt-PT" sz="1400" dirty="0"/>
              <a:t>nesse Estado-Membro</a:t>
            </a:r>
            <a:r>
              <a:rPr lang="pt-PT" sz="1400" dirty="0" smtClean="0"/>
              <a:t>.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23032547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3600" dirty="0" smtClean="0"/>
              <a:t>Teor dos pedidos</a:t>
            </a:r>
            <a:br>
              <a:rPr lang="pt-PT" sz="3600" dirty="0" smtClean="0"/>
            </a:br>
            <a:r>
              <a:rPr lang="pt-PT" sz="3600" dirty="0" smtClean="0"/>
              <a:t>(Artigo 57.º)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 smtClean="0"/>
              <a:t>1</a:t>
            </a:r>
            <a:r>
              <a:rPr lang="pt-PT" sz="1600" dirty="0"/>
              <a:t>. Os pedidos </a:t>
            </a:r>
            <a:r>
              <a:rPr lang="pt-PT" sz="1600" dirty="0" smtClean="0"/>
              <a:t>devem </a:t>
            </a:r>
            <a:r>
              <a:rPr lang="pt-PT" sz="1600" dirty="0"/>
              <a:t>ser </a:t>
            </a:r>
            <a:r>
              <a:rPr lang="pt-PT" sz="1600" dirty="0" smtClean="0"/>
              <a:t>apresentados utilizando </a:t>
            </a:r>
            <a:r>
              <a:rPr lang="pt-PT" sz="1600" dirty="0"/>
              <a:t>o formulário que consta do anexo VI ou </a:t>
            </a:r>
            <a:r>
              <a:rPr lang="pt-PT" sz="1600" dirty="0" smtClean="0"/>
              <a:t>do anexo </a:t>
            </a:r>
            <a:r>
              <a:rPr lang="pt-PT" sz="1600" dirty="0"/>
              <a:t>VII.</a:t>
            </a:r>
          </a:p>
          <a:p>
            <a:pPr marL="0" indent="0" algn="just">
              <a:buNone/>
            </a:pPr>
            <a:r>
              <a:rPr lang="pt-PT" sz="1600" dirty="0"/>
              <a:t>2. Todos os pedidos </a:t>
            </a:r>
            <a:r>
              <a:rPr lang="pt-PT" sz="1600" dirty="0" smtClean="0"/>
              <a:t>incluem pelo menos</a:t>
            </a:r>
            <a:r>
              <a:rPr lang="pt-PT" sz="1600" dirty="0"/>
              <a:t>:</a:t>
            </a:r>
          </a:p>
          <a:p>
            <a:pPr marL="0" indent="0" algn="just">
              <a:buNone/>
            </a:pPr>
            <a:r>
              <a:rPr lang="pt-PT" sz="1600" dirty="0"/>
              <a:t>a) Uma declaração relativa à natureza do(s) pedido(s);</a:t>
            </a:r>
          </a:p>
          <a:p>
            <a:pPr marL="0" indent="0" algn="just">
              <a:buNone/>
            </a:pPr>
            <a:r>
              <a:rPr lang="pt-PT" sz="1600" dirty="0"/>
              <a:t>b) O nome e os dados de contacto do requerente, incluindo </a:t>
            </a:r>
            <a:r>
              <a:rPr lang="pt-PT" sz="1600" dirty="0" smtClean="0"/>
              <a:t>o endereço </a:t>
            </a:r>
            <a:r>
              <a:rPr lang="pt-PT" sz="1600" dirty="0"/>
              <a:t>e a data de nascimento;</a:t>
            </a:r>
          </a:p>
          <a:p>
            <a:pPr marL="0" indent="0" algn="just">
              <a:buNone/>
            </a:pPr>
            <a:r>
              <a:rPr lang="pt-PT" sz="1600" dirty="0"/>
              <a:t>c) O nome e, se forem conhecidos, o endereço e a data de </a:t>
            </a:r>
            <a:r>
              <a:rPr lang="pt-PT" sz="1600" dirty="0" smtClean="0"/>
              <a:t>nascimento do </a:t>
            </a:r>
            <a:r>
              <a:rPr lang="pt-PT" sz="1600" dirty="0"/>
              <a:t>requerido;</a:t>
            </a:r>
          </a:p>
          <a:p>
            <a:pPr marL="0" indent="0" algn="just">
              <a:buNone/>
            </a:pPr>
            <a:r>
              <a:rPr lang="pt-PT" sz="1600" dirty="0"/>
              <a:t>d) O nome e a data de nascimento de qualquer pessoa para </a:t>
            </a:r>
            <a:r>
              <a:rPr lang="pt-PT" sz="1600" dirty="0" smtClean="0"/>
              <a:t>a qual </a:t>
            </a:r>
            <a:r>
              <a:rPr lang="pt-PT" sz="1600" dirty="0"/>
              <a:t>se pretenda obter alimentos;</a:t>
            </a:r>
          </a:p>
          <a:p>
            <a:pPr marL="0" indent="0" algn="just">
              <a:buNone/>
            </a:pPr>
            <a:r>
              <a:rPr lang="pt-PT" sz="1600" dirty="0"/>
              <a:t>e) Os fundamentos em que se baseia o pedido;</a:t>
            </a:r>
          </a:p>
          <a:p>
            <a:pPr marL="0" indent="0" algn="just">
              <a:buNone/>
            </a:pPr>
            <a:r>
              <a:rPr lang="pt-PT" sz="1600" dirty="0"/>
              <a:t>f) Num pedido apresentado por um credor, informações </a:t>
            </a:r>
            <a:r>
              <a:rPr lang="pt-PT" sz="1600" dirty="0" smtClean="0"/>
              <a:t>relativas ao </a:t>
            </a:r>
            <a:r>
              <a:rPr lang="pt-PT" sz="1600" dirty="0"/>
              <a:t>local para onde deve ser enviada ou transmitida </a:t>
            </a:r>
            <a:r>
              <a:rPr lang="pt-PT" sz="1600" dirty="0" smtClean="0"/>
              <a:t>electronicamente a </a:t>
            </a:r>
            <a:r>
              <a:rPr lang="pt-PT" sz="1600" dirty="0"/>
              <a:t>prestação alimentar;</a:t>
            </a:r>
          </a:p>
          <a:p>
            <a:pPr marL="0" indent="0" algn="just">
              <a:buNone/>
            </a:pPr>
            <a:r>
              <a:rPr lang="pt-PT" sz="1600" dirty="0"/>
              <a:t>g) O nome e os dados de contacto da pessoa ou unidade </a:t>
            </a:r>
            <a:r>
              <a:rPr lang="pt-PT" sz="1600" dirty="0" smtClean="0"/>
              <a:t>da autoridade </a:t>
            </a:r>
            <a:r>
              <a:rPr lang="pt-PT" sz="1600" dirty="0"/>
              <a:t>central do Estado-Membro requerente </a:t>
            </a:r>
            <a:r>
              <a:rPr lang="pt-PT" sz="1600" dirty="0" smtClean="0"/>
              <a:t>responsável pelo </a:t>
            </a:r>
            <a:r>
              <a:rPr lang="pt-PT" sz="1600" dirty="0"/>
              <a:t>tratamento do pedido.</a:t>
            </a:r>
          </a:p>
          <a:p>
            <a:pPr marL="0" indent="0" algn="just">
              <a:buNone/>
            </a:pPr>
            <a:r>
              <a:rPr lang="pt-PT" sz="1600" dirty="0"/>
              <a:t>3. Para efeitos da alínea b) do </a:t>
            </a:r>
            <a:r>
              <a:rPr lang="pt-PT" sz="1600" dirty="0" err="1"/>
              <a:t>n.o</a:t>
            </a:r>
            <a:r>
              <a:rPr lang="pt-PT" sz="1600" dirty="0"/>
              <a:t> 2, o endereço pessoal </a:t>
            </a:r>
            <a:r>
              <a:rPr lang="pt-PT" sz="1600" dirty="0" smtClean="0"/>
              <a:t>do requerente </a:t>
            </a:r>
            <a:r>
              <a:rPr lang="pt-PT" sz="1600" dirty="0"/>
              <a:t>pode ser substituído por outro endereço no caso </a:t>
            </a:r>
            <a:r>
              <a:rPr lang="pt-PT" sz="1600" dirty="0" smtClean="0"/>
              <a:t>de violência </a:t>
            </a:r>
            <a:r>
              <a:rPr lang="pt-PT" sz="1600" dirty="0"/>
              <a:t>doméstica, </a:t>
            </a:r>
            <a:endParaRPr lang="pt-PT" sz="1600" dirty="0" smtClean="0"/>
          </a:p>
          <a:p>
            <a:pPr marL="0" indent="0" algn="just">
              <a:buNone/>
            </a:pPr>
            <a:r>
              <a:rPr lang="pt-PT" sz="1600" dirty="0" smtClean="0"/>
              <a:t>4. O pedido pode ainda incluir as </a:t>
            </a:r>
            <a:r>
              <a:rPr lang="pt-PT" sz="1600" dirty="0"/>
              <a:t>seguintes informações:</a:t>
            </a:r>
          </a:p>
          <a:p>
            <a:pPr marL="0" indent="0" algn="just">
              <a:buNone/>
            </a:pPr>
            <a:r>
              <a:rPr lang="pt-PT" sz="1600" dirty="0"/>
              <a:t>a) A situação financeira do credor</a:t>
            </a:r>
            <a:r>
              <a:rPr lang="pt-PT" sz="1600" dirty="0" smtClean="0"/>
              <a:t>; </a:t>
            </a:r>
            <a:endParaRPr lang="pt-PT" sz="1600" dirty="0"/>
          </a:p>
          <a:p>
            <a:pPr marL="0" indent="0" algn="just">
              <a:buNone/>
            </a:pPr>
            <a:r>
              <a:rPr lang="pt-PT" sz="1600" dirty="0"/>
              <a:t>b) A situação financeira do devedor, incluindo o nome e o </a:t>
            </a:r>
            <a:r>
              <a:rPr lang="pt-PT" sz="1600" dirty="0" smtClean="0"/>
              <a:t>endereço do </a:t>
            </a:r>
            <a:r>
              <a:rPr lang="pt-PT" sz="1600" dirty="0"/>
              <a:t>seu empregador, bem como a natureza e a </a:t>
            </a:r>
            <a:r>
              <a:rPr lang="pt-PT" sz="1600" dirty="0" smtClean="0"/>
              <a:t>localização dos </a:t>
            </a:r>
            <a:r>
              <a:rPr lang="pt-PT" sz="1600" dirty="0"/>
              <a:t>bens do devedor;</a:t>
            </a:r>
          </a:p>
          <a:p>
            <a:pPr marL="0" indent="0" algn="just">
              <a:buNone/>
            </a:pPr>
            <a:r>
              <a:rPr lang="pt-PT" sz="1600" dirty="0"/>
              <a:t>c) Quaisquer outras informações que possam ajudar a </a:t>
            </a:r>
            <a:r>
              <a:rPr lang="pt-PT" sz="1600" dirty="0" smtClean="0"/>
              <a:t>localizar o </a:t>
            </a:r>
            <a:r>
              <a:rPr lang="pt-PT" sz="1600" dirty="0"/>
              <a:t>requerido.</a:t>
            </a:r>
          </a:p>
          <a:p>
            <a:pPr marL="0" indent="0" algn="just">
              <a:buNone/>
            </a:pP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400669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PT" dirty="0" smtClean="0"/>
              <a:t>Informação sobre o procedimento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pt-PT" dirty="0" smtClean="0"/>
              <a:t>A autoridade central requerida informa sobre o andamento do procedimento, sobre os contatos das entidades responsáveis e sobre as </a:t>
            </a:r>
            <a:r>
              <a:rPr lang="pt-PT" dirty="0" smtClean="0"/>
              <a:t>línguas </a:t>
            </a:r>
            <a:r>
              <a:rPr lang="pt-PT" dirty="0" smtClean="0"/>
              <a:t>aceites para as traduções oficiais e pelas autoridades centrais para as comunicações.</a:t>
            </a:r>
          </a:p>
          <a:p>
            <a:pPr algn="just"/>
            <a:r>
              <a:rPr lang="pt-PT" dirty="0" smtClean="0"/>
              <a:t>A remessa do pedido deve ser feita na língua oficial da autoridade requerida.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28460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Relação com o Protocolo da </a:t>
            </a:r>
            <a:r>
              <a:rPr lang="pt-PT" dirty="0" smtClean="0"/>
              <a:t>Haia</a:t>
            </a:r>
            <a:br>
              <a:rPr lang="pt-PT" dirty="0" smtClean="0"/>
            </a:br>
            <a:r>
              <a:rPr lang="pt-PT" dirty="0" smtClean="0"/>
              <a:t>(Artigo 69.º n.º 2)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Nas relações entre Estados-Membros, prevalece o Regulamento </a:t>
            </a:r>
            <a:r>
              <a:rPr lang="pt-PT" dirty="0" smtClean="0"/>
              <a:t>(</a:t>
            </a:r>
            <a:r>
              <a:rPr lang="pt-PT" dirty="0" smtClean="0"/>
              <a:t>a</a:t>
            </a:r>
            <a:r>
              <a:rPr lang="pt-PT" dirty="0" smtClean="0"/>
              <a:t>rt.º 69.º n.º2 Regulamento e art.º 19.º </a:t>
            </a:r>
            <a:r>
              <a:rPr lang="pt-PT" dirty="0" smtClean="0"/>
              <a:t>do Protocolo) Este último prevê  que o mesmo não afeta quaisquer outros instrumentos internacionais sobre a matéria de que os Estados sejam o venham a ser parte.</a:t>
            </a:r>
          </a:p>
          <a:p>
            <a:pPr algn="just"/>
            <a:r>
              <a:rPr lang="pt-PT" dirty="0" smtClean="0"/>
              <a:t>Tal conclusão é reforçada em face do disposto no art.º 11.º do Protocolo e </a:t>
            </a:r>
            <a:r>
              <a:rPr lang="pt-PT" dirty="0" smtClean="0"/>
              <a:t>no considerando </a:t>
            </a:r>
            <a:r>
              <a:rPr lang="pt-PT" dirty="0" smtClean="0"/>
              <a:t>21 do </a:t>
            </a:r>
            <a:r>
              <a:rPr lang="pt-PT" dirty="0" smtClean="0"/>
              <a:t>Regulamento. </a:t>
            </a:r>
            <a:r>
              <a:rPr lang="pt-PT" dirty="0" smtClean="0"/>
              <a:t>O legislador não pretendeu alterar as normas de conflitos dos Estados-Membros no que respeita às designadas questões prévias às obrigações alimentares que emergem das relações de família.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71089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Convenção da Haia de 2007 sobre a Cobrança Internacional de Alimentos em beneficio dos filhos e de outros Membros da Família</a:t>
            </a: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PT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Conferência da Haia de Direito Internacional Privado aprovou em 2007 a Convenção sobre a Cobrança Internacional de Alimentos em benefício dos filhos e de Outros Membros da Família (JO L 192 de 22.07.2011).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Conselho da União Europeia, aprovou, em 31 de Março de 2011, a Decisão Relativa à assinatura, em nome da União Europeia, desta Convenção (Decisão N.º 2011/220/UE, JO L 93 de 07.04.2011</a:t>
            </a:r>
            <a:r>
              <a:rPr lang="pt-PT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PT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PT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 assinada em 6 de abril de 2011 e aprovada pela mesma entidade em junho do mesmo ano (Decisão N.º 2011/432/UE,  JO L 192 de 22.07.2011)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Após aprovação foi decidido alterar os anexos I, II e III da Decisão N.º 2011/432/UE, através da Decisão N.º </a:t>
            </a:r>
            <a:r>
              <a:rPr lang="pt-PT" sz="1800" dirty="0" smtClean="0">
                <a:solidFill>
                  <a:schemeClr val="bg1"/>
                </a:solidFill>
              </a:rPr>
              <a:t>2014/218/UE, de 9 de abril de </a:t>
            </a:r>
            <a:r>
              <a:rPr lang="pt-PT" sz="1800" dirty="0" smtClean="0">
                <a:solidFill>
                  <a:schemeClr val="bg1"/>
                </a:solidFill>
              </a:rPr>
              <a:t>2014.</a:t>
            </a:r>
            <a:endParaRPr lang="pt-PT" sz="1800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sz="1800" dirty="0">
                <a:solidFill>
                  <a:schemeClr val="bg1"/>
                </a:solidFill>
              </a:rPr>
              <a:t>Decisão (UE) 2015/535 da Comissão, de 27 de março de 2015 , que autoriza o Reino da Dinamarca a ratificar a Convenção, de 23 de novembro de 2007 , sobre a Cobrança Internacional de Alimentos em Benefício dos Filhos e de Outros Membros da Família [notificada com o número C(2015) 19</a:t>
            </a:r>
            <a:r>
              <a:rPr lang="pt-PT" sz="1800" b="1" dirty="0"/>
              <a:t>94</a:t>
            </a:r>
            <a:r>
              <a:rPr lang="pt-PT" sz="1800" b="1" dirty="0" smtClean="0"/>
              <a:t>]. </a:t>
            </a:r>
            <a:r>
              <a:rPr lang="pt-PT" sz="1800" b="1" dirty="0"/>
              <a:t/>
            </a:r>
            <a:br>
              <a:rPr lang="pt-PT" sz="1800" b="1" dirty="0"/>
            </a:br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065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Considerações gerais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 Convenção harmoniza o procedimento aplicável a pedidos de reconhecimento e execução de decisões em matéria de obrigações alimentares, através da instituição de um sistema de cooperação administrativa entre autoridades centrais designadas pelos Estados Parte</a:t>
            </a:r>
            <a:r>
              <a:rPr lang="pt-PT" sz="1400" b="1" dirty="0">
                <a:solidFill>
                  <a:schemeClr val="bg1"/>
                </a:solidFill>
              </a:rPr>
              <a:t> </a:t>
            </a:r>
            <a:r>
              <a:rPr lang="pt-PT" sz="2600" b="1" dirty="0" smtClean="0">
                <a:solidFill>
                  <a:schemeClr val="bg1"/>
                </a:solidFill>
              </a:rPr>
              <a:t>(</a:t>
            </a:r>
            <a:r>
              <a:rPr lang="pt-PT" sz="2600" b="1" dirty="0" err="1" smtClean="0">
                <a:solidFill>
                  <a:schemeClr val="bg1"/>
                </a:solidFill>
              </a:rPr>
              <a:t>art</a:t>
            </a:r>
            <a:r>
              <a:rPr lang="pt-PT" sz="2600" b="1" dirty="0">
                <a:solidFill>
                  <a:schemeClr val="bg1"/>
                </a:solidFill>
              </a:rPr>
              <a:t>. 4.º</a:t>
            </a:r>
            <a:r>
              <a:rPr lang="pt-PT" sz="2600" b="1" dirty="0" smtClean="0">
                <a:solidFill>
                  <a:schemeClr val="bg1"/>
                </a:solidFill>
              </a:rPr>
              <a:t>)</a:t>
            </a:r>
            <a:r>
              <a:rPr lang="pt-PT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Está em vigor nos seguintes Estados: Albânia</a:t>
            </a:r>
            <a:r>
              <a:rPr lang="pt-PT" dirty="0">
                <a:solidFill>
                  <a:schemeClr val="bg1"/>
                </a:solidFill>
              </a:rPr>
              <a:t>, Bósnia e Herzegovina, Estados-Membros da União Europeia (com a exceção da Dinamarca), Noruega e Ucrânia </a:t>
            </a:r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PT" b="1" dirty="0" smtClean="0">
                <a:solidFill>
                  <a:schemeClr val="bg1"/>
                </a:solidFill>
              </a:rPr>
              <a:t>Autoridade Central em Portugal:</a:t>
            </a:r>
            <a:endParaRPr lang="pt-PT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 </a:t>
            </a:r>
          </a:p>
          <a:p>
            <a:pPr marL="0" indent="0" algn="just">
              <a:buNone/>
            </a:pPr>
            <a:r>
              <a:rPr lang="pt-PT" dirty="0">
                <a:solidFill>
                  <a:schemeClr val="bg1"/>
                </a:solidFill>
              </a:rPr>
              <a:t>DGAJ - Serviço de Cooperação Judiciária Internacional, enquanto Autoridade Central</a:t>
            </a:r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776944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7120"/>
          </a:xfrm>
        </p:spPr>
        <p:txBody>
          <a:bodyPr>
            <a:normAutofit/>
          </a:bodyPr>
          <a:lstStyle/>
          <a:p>
            <a:r>
              <a:rPr lang="pt-P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Estados Parte da Convenção</a:t>
            </a:r>
            <a:endParaRPr lang="pt-P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Marcador de Posição de Conteúdo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659441"/>
              </p:ext>
            </p:extLst>
          </p:nvPr>
        </p:nvGraphicFramePr>
        <p:xfrm>
          <a:off x="2195736" y="55346768"/>
          <a:ext cx="5109864" cy="13085459"/>
        </p:xfrm>
        <a:graphic>
          <a:graphicData uri="http://schemas.openxmlformats.org/drawingml/2006/table">
            <a:tbl>
              <a:tblPr firstRow="1" firstCol="1" bandRow="1"/>
              <a:tblGrid>
                <a:gridCol w="2213908"/>
                <a:gridCol w="779032"/>
                <a:gridCol w="48384"/>
                <a:gridCol w="55020"/>
                <a:gridCol w="772396"/>
                <a:gridCol w="413708"/>
                <a:gridCol w="413708"/>
                <a:gridCol w="413708"/>
              </a:tblGrid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PT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2" marR="11492" marT="11492" marB="114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41681"/>
              </p:ext>
            </p:extLst>
          </p:nvPr>
        </p:nvGraphicFramePr>
        <p:xfrm>
          <a:off x="971600" y="901904"/>
          <a:ext cx="3885728" cy="5956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416"/>
                <a:gridCol w="504056"/>
                <a:gridCol w="432048"/>
                <a:gridCol w="360040"/>
                <a:gridCol w="504056"/>
                <a:gridCol w="216024"/>
                <a:gridCol w="360040"/>
                <a:gridCol w="432048"/>
              </a:tblGrid>
              <a:tr h="129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err="1">
                          <a:effectLst/>
                        </a:rPr>
                        <a:t>State</a:t>
                      </a:r>
                      <a:r>
                        <a:rPr lang="pt-PT" sz="600" dirty="0">
                          <a:effectLst/>
                        </a:rPr>
                        <a:t> / REIO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S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R/A/Ap/Su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2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Type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EIF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Ext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5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Auth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6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Res/D/N </a:t>
                      </a:r>
                      <a:r>
                        <a:rPr lang="pt-PT" sz="600" u="sng" baseline="30000">
                          <a:effectLst/>
                          <a:hlinkClick r:id="rId3"/>
                        </a:rPr>
                        <a:t>7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Albania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21-X-2011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13-IX-2012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1-I-2013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"/>
                        </a:rPr>
                        <a:t>D,Res</a:t>
                      </a:r>
                      <a:r>
                        <a:rPr lang="pt-PT" sz="600">
                          <a:effectLst/>
                        </a:rPr>
                        <a:t>2,63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Austria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6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7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Belgium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err="1">
                          <a:effectLst/>
                        </a:rPr>
                        <a:t>Ap</a:t>
                      </a:r>
                      <a:r>
                        <a:rPr lang="pt-PT" sz="600" dirty="0">
                          <a:effectLst/>
                        </a:rPr>
                        <a:t>*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8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9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Bosnia</a:t>
                      </a:r>
                      <a:r>
                        <a:rPr lang="pt-PT" sz="800" dirty="0">
                          <a:effectLst/>
                        </a:rPr>
                        <a:t> </a:t>
                      </a:r>
                      <a:r>
                        <a:rPr lang="pt-PT" sz="800" dirty="0" err="1">
                          <a:effectLst/>
                        </a:rPr>
                        <a:t>and</a:t>
                      </a:r>
                      <a:r>
                        <a:rPr lang="pt-PT" sz="800" dirty="0">
                          <a:effectLst/>
                        </a:rPr>
                        <a:t> Herzegovina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5-VII-2011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25-X-2012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1-II-2013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0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Bulgaria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1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Burkina Faso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7-I-2009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Croatia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2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3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Cyprus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4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5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Czech</a:t>
                      </a:r>
                      <a:r>
                        <a:rPr lang="pt-PT" sz="800" dirty="0">
                          <a:effectLst/>
                        </a:rPr>
                        <a:t> </a:t>
                      </a:r>
                      <a:r>
                        <a:rPr lang="pt-PT" sz="800" dirty="0" err="1">
                          <a:effectLst/>
                        </a:rPr>
                        <a:t>Republic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 err="1">
                          <a:effectLst/>
                        </a:rPr>
                        <a:t>Ap</a:t>
                      </a:r>
                      <a:r>
                        <a:rPr lang="pt-PT" sz="600" dirty="0">
                          <a:effectLst/>
                        </a:rPr>
                        <a:t>*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6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7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Estonia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8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19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European</a:t>
                      </a:r>
                      <a:r>
                        <a:rPr lang="pt-PT" sz="800" dirty="0">
                          <a:effectLst/>
                        </a:rPr>
                        <a:t> </a:t>
                      </a:r>
                      <a:r>
                        <a:rPr lang="pt-PT" sz="800" dirty="0" err="1">
                          <a:effectLst/>
                        </a:rPr>
                        <a:t>Union</a:t>
                      </a:r>
                      <a:r>
                        <a:rPr lang="pt-PT" sz="800" dirty="0">
                          <a:effectLst/>
                        </a:rPr>
                        <a:t> 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6-IV-2011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9-IV-2014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0"/>
                        </a:rPr>
                        <a:t>D,Res</a:t>
                      </a:r>
                      <a:r>
                        <a:rPr lang="pt-PT" sz="600">
                          <a:effectLst/>
                        </a:rPr>
                        <a:t>2,11,44,59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Finland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1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2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France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3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Germany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4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5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Greece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6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Hungary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7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8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Ireland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29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Italy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0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1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Latvia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2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3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Lithuania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4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5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Luxembourg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6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7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Malta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8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39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Netherlands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0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1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Norway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8-VI-2010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6-IV-2011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1-I-2013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2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3"/>
                        </a:rPr>
                        <a:t>D,Res</a:t>
                      </a:r>
                      <a:r>
                        <a:rPr lang="pt-PT" sz="600">
                          <a:effectLst/>
                        </a:rPr>
                        <a:t>2,44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Poland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4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Portugal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5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Romania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6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7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Slovakia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8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49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Slovenia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0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Spain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1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2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Sweden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3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4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err="1">
                          <a:effectLst/>
                        </a:rPr>
                        <a:t>Ukraine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7-VII-2010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24-VII-2013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R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1-XI-2013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5"/>
                        </a:rPr>
                        <a:t>D,Res</a:t>
                      </a:r>
                      <a:r>
                        <a:rPr lang="pt-PT" sz="600">
                          <a:effectLst/>
                        </a:rPr>
                        <a:t>2,24,25,30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>
                          <a:effectLst/>
                        </a:rPr>
                        <a:t>United </a:t>
                      </a:r>
                      <a:r>
                        <a:rPr lang="pt-PT" sz="800" dirty="0" err="1" smtClean="0">
                          <a:effectLst/>
                        </a:rPr>
                        <a:t>Kingdom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Ap*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1-VIII-2014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6"/>
                        </a:rPr>
                        <a:t>1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u="sng">
                          <a:effectLst/>
                          <a:hlinkClick r:id="rId57"/>
                        </a:rPr>
                        <a:t>D</a:t>
                      </a:r>
                      <a:endParaRPr lang="pt-PT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</a:tr>
              <a:tr h="7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800" dirty="0" smtClean="0">
                          <a:effectLst/>
                        </a:rPr>
                        <a:t>USA</a:t>
                      </a:r>
                      <a:endParaRPr lang="pt-PT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600" dirty="0">
                          <a:effectLst/>
                        </a:rPr>
                        <a:t>23-XI-2007</a:t>
                      </a:r>
                      <a:endParaRPr lang="pt-PT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pt-PT" sz="500" dirty="0">
                        <a:effectLst/>
                        <a:latin typeface="Calibri"/>
                      </a:endParaRPr>
                    </a:p>
                  </a:txBody>
                  <a:tcPr marL="13492" marR="13492" marT="13492" marB="13492" anchor="ctr"/>
                </a:tc>
              </a:tr>
            </a:tbl>
          </a:graphicData>
        </a:graphic>
      </p:graphicFrame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4860032" y="4077072"/>
            <a:ext cx="403244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800" b="1" dirty="0" err="1" smtClean="0"/>
              <a:t>Legenda</a:t>
            </a:r>
            <a:r>
              <a:rPr lang="en-US" sz="800" b="1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 smtClean="0"/>
              <a:t>1) S = Signature</a:t>
            </a:r>
            <a:br>
              <a:rPr lang="en-US" sz="800" dirty="0" smtClean="0"/>
            </a:br>
            <a:r>
              <a:rPr lang="en-US" sz="800" dirty="0" smtClean="0"/>
              <a:t>2) R/A/</a:t>
            </a:r>
            <a:r>
              <a:rPr lang="en-US" sz="800" dirty="0" err="1" smtClean="0"/>
              <a:t>Ap</a:t>
            </a:r>
            <a:r>
              <a:rPr lang="en-US" sz="800" dirty="0" smtClean="0"/>
              <a:t>/Su = Ratification, Accession, Approval by an REIO or Succession</a:t>
            </a:r>
            <a:br>
              <a:rPr lang="en-US" sz="800" dirty="0" smtClean="0"/>
            </a:br>
            <a:r>
              <a:rPr lang="en-US" sz="800" dirty="0" smtClean="0"/>
              <a:t>3) Type = R: Ratification;</a:t>
            </a:r>
            <a:br>
              <a:rPr lang="en-US" sz="800" dirty="0" smtClean="0"/>
            </a:br>
            <a:r>
              <a:rPr lang="en-US" sz="800" dirty="0" smtClean="0"/>
              <a:t>A: Accession;</a:t>
            </a:r>
            <a:br>
              <a:rPr lang="en-US" sz="800" dirty="0" smtClean="0"/>
            </a:br>
            <a:r>
              <a:rPr lang="en-US" sz="800" dirty="0" smtClean="0"/>
              <a:t>A*: Accession giving rise to an acceptance procedure; click on A* for details of acceptances of the accession;</a:t>
            </a:r>
            <a:br>
              <a:rPr lang="en-US" sz="800" dirty="0" smtClean="0"/>
            </a:br>
            <a:r>
              <a:rPr lang="en-US" sz="800" dirty="0" err="1" smtClean="0"/>
              <a:t>Ap</a:t>
            </a:r>
            <a:r>
              <a:rPr lang="en-US" sz="800" dirty="0" smtClean="0"/>
              <a:t>: Approval by an REIO;</a:t>
            </a:r>
            <a:br>
              <a:rPr lang="en-US" sz="800" dirty="0" smtClean="0"/>
            </a:br>
            <a:r>
              <a:rPr lang="en-US" sz="800" dirty="0" err="1" smtClean="0"/>
              <a:t>Ap</a:t>
            </a:r>
            <a:r>
              <a:rPr lang="en-US" sz="800" dirty="0" smtClean="0"/>
              <a:t>*: State bound as a result of an approval by an REIO;</a:t>
            </a:r>
            <a:br>
              <a:rPr lang="en-US" sz="800" dirty="0" smtClean="0"/>
            </a:br>
            <a:r>
              <a:rPr lang="en-US" sz="800" dirty="0" smtClean="0"/>
              <a:t>C: Continuation;</a:t>
            </a:r>
            <a:br>
              <a:rPr lang="en-US" sz="800" dirty="0" smtClean="0"/>
            </a:br>
            <a:r>
              <a:rPr lang="en-US" sz="800" dirty="0" smtClean="0"/>
              <a:t>Su: Succession;</a:t>
            </a:r>
            <a:br>
              <a:rPr lang="en-US" sz="800" dirty="0" smtClean="0"/>
            </a:br>
            <a:r>
              <a:rPr lang="en-US" sz="800" dirty="0" smtClean="0"/>
              <a:t>Den: Denunciation;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" dirty="0" smtClean="0"/>
              <a:t>4) EIF = Entry into force</a:t>
            </a:r>
            <a:br>
              <a:rPr lang="en-US" sz="800" dirty="0" smtClean="0"/>
            </a:br>
            <a:r>
              <a:rPr lang="en-US" sz="800" dirty="0" smtClean="0"/>
              <a:t>5) Ext = Extensions of application</a:t>
            </a:r>
            <a:br>
              <a:rPr lang="en-US" sz="800" dirty="0" smtClean="0"/>
            </a:br>
            <a:r>
              <a:rPr lang="en-US" sz="800" dirty="0" smtClean="0"/>
              <a:t>6) </a:t>
            </a:r>
            <a:r>
              <a:rPr lang="en-US" sz="800" dirty="0" err="1" smtClean="0"/>
              <a:t>Auth</a:t>
            </a:r>
            <a:r>
              <a:rPr lang="en-US" sz="800" dirty="0" smtClean="0"/>
              <a:t> = Designation of Authorities</a:t>
            </a:r>
            <a:br>
              <a:rPr lang="en-US" sz="800" dirty="0" smtClean="0"/>
            </a:br>
            <a:r>
              <a:rPr lang="en-US" sz="800" dirty="0" smtClean="0"/>
              <a:t>7) Res/D/N = Reservations, declarations or </a:t>
            </a:r>
            <a:r>
              <a:rPr lang="en-US" sz="800" dirty="0" smtClean="0"/>
              <a:t>notifications</a:t>
            </a:r>
            <a:endParaRPr lang="pt-PT" sz="800" dirty="0"/>
          </a:p>
          <a:p>
            <a:pPr marL="0" indent="0">
              <a:buFont typeface="Arial" panose="020B0604020202020204" pitchFamily="34" charset="0"/>
              <a:buNone/>
            </a:pPr>
            <a:endParaRPr lang="pt-PT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800" dirty="0" smtClean="0"/>
              <a:t>Fonte: www.hcch.net</a:t>
            </a:r>
            <a:endParaRPr lang="pt-PT" sz="800" dirty="0"/>
          </a:p>
        </p:txBody>
      </p:sp>
    </p:spTree>
    <p:extLst>
      <p:ext uri="{BB962C8B-B14F-4D97-AF65-F5344CB8AC3E}">
        <p14:creationId xmlns:p14="http://schemas.microsoft.com/office/powerpoint/2010/main" val="805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Autoridades Centrais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 maioria dos Estados designou o Ministério da Justiça como autoridade central, com exceção: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Croácia </a:t>
            </a:r>
            <a:r>
              <a:rPr lang="pt-PT" dirty="0" smtClean="0">
                <a:solidFill>
                  <a:schemeClr val="bg1"/>
                </a:solidFill>
              </a:rPr>
              <a:t>– Ministério da Justiça Social e Juventude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República Checa – Escritório para a Proteção Legal Internacional das Crianças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Letónia – Administração do Fundo de Alimentos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err="1" smtClean="0">
                <a:solidFill>
                  <a:schemeClr val="bg1"/>
                </a:solidFill>
              </a:rPr>
              <a:t>Lituania</a:t>
            </a:r>
            <a:r>
              <a:rPr lang="pt-PT" dirty="0" smtClean="0">
                <a:solidFill>
                  <a:schemeClr val="bg1"/>
                </a:solidFill>
              </a:rPr>
              <a:t> - </a:t>
            </a:r>
            <a:r>
              <a:rPr lang="en-US" dirty="0">
                <a:solidFill>
                  <a:schemeClr val="bg1"/>
                </a:solidFill>
              </a:rPr>
              <a:t>Vilnius State- Guaranteed Legal Aid </a:t>
            </a:r>
            <a:r>
              <a:rPr lang="en-US" dirty="0" smtClean="0">
                <a:solidFill>
                  <a:schemeClr val="bg1"/>
                </a:solidFill>
              </a:rPr>
              <a:t>Service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Luxemburgo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pt-PT" dirty="0" err="1">
                <a:solidFill>
                  <a:schemeClr val="bg1"/>
                </a:solidFill>
              </a:rPr>
              <a:t>Procureur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>
                <a:solidFill>
                  <a:schemeClr val="bg1"/>
                </a:solidFill>
              </a:rPr>
              <a:t>général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smtClean="0">
                <a:solidFill>
                  <a:schemeClr val="bg1"/>
                </a:solidFill>
              </a:rPr>
              <a:t>d'</a:t>
            </a:r>
            <a:r>
              <a:rPr lang="pt-PT" dirty="0" err="1" smtClean="0">
                <a:solidFill>
                  <a:schemeClr val="bg1"/>
                </a:solidFill>
              </a:rPr>
              <a:t>Etat</a:t>
            </a: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Malta - </a:t>
            </a:r>
            <a:r>
              <a:rPr lang="en-US" dirty="0">
                <a:solidFill>
                  <a:schemeClr val="bg1"/>
                </a:solidFill>
              </a:rPr>
              <a:t>Department For Social Welfare </a:t>
            </a:r>
            <a:r>
              <a:rPr lang="en-US" dirty="0" smtClean="0">
                <a:solidFill>
                  <a:schemeClr val="bg1"/>
                </a:solidFill>
              </a:rPr>
              <a:t>Standards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Holanda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pt-PT" dirty="0" err="1">
                <a:solidFill>
                  <a:schemeClr val="bg1"/>
                </a:solidFill>
              </a:rPr>
              <a:t>Landelijk</a:t>
            </a:r>
            <a:r>
              <a:rPr lang="pt-PT" dirty="0">
                <a:solidFill>
                  <a:schemeClr val="bg1"/>
                </a:solidFill>
              </a:rPr>
              <a:t> Bureau </a:t>
            </a:r>
            <a:r>
              <a:rPr lang="pt-PT" dirty="0" err="1">
                <a:solidFill>
                  <a:schemeClr val="bg1"/>
                </a:solidFill>
              </a:rPr>
              <a:t>Inning</a:t>
            </a:r>
            <a:r>
              <a:rPr lang="pt-PT" dirty="0">
                <a:solidFill>
                  <a:schemeClr val="bg1"/>
                </a:solidFill>
              </a:rPr>
              <a:t> </a:t>
            </a:r>
            <a:r>
              <a:rPr lang="pt-PT" dirty="0" err="1" smtClean="0">
                <a:solidFill>
                  <a:schemeClr val="bg1"/>
                </a:solidFill>
              </a:rPr>
              <a:t>Onderhoudsbijdrage</a:t>
            </a: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Noruega - </a:t>
            </a:r>
            <a:r>
              <a:rPr lang="en-US" dirty="0">
                <a:solidFill>
                  <a:schemeClr val="bg1"/>
                </a:solidFill>
              </a:rPr>
              <a:t>The National Office for Social Insurance </a:t>
            </a:r>
            <a:r>
              <a:rPr lang="en-US" dirty="0" smtClean="0">
                <a:solidFill>
                  <a:schemeClr val="bg1"/>
                </a:solidFill>
              </a:rPr>
              <a:t>Abroad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Portugal - </a:t>
            </a:r>
            <a:r>
              <a:rPr lang="pt-PT" dirty="0" err="1">
                <a:solidFill>
                  <a:schemeClr val="bg1"/>
                </a:solidFill>
              </a:rPr>
              <a:t>Direção</a:t>
            </a:r>
            <a:r>
              <a:rPr lang="pt-PT" dirty="0">
                <a:solidFill>
                  <a:schemeClr val="bg1"/>
                </a:solidFill>
              </a:rPr>
              <a:t> Geral da Administração da </a:t>
            </a:r>
            <a:r>
              <a:rPr lang="pt-PT" dirty="0" smtClean="0">
                <a:solidFill>
                  <a:schemeClr val="bg1"/>
                </a:solidFill>
              </a:rPr>
              <a:t>Justiça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Eslováquia - </a:t>
            </a:r>
            <a:r>
              <a:rPr lang="en-US" dirty="0">
                <a:solidFill>
                  <a:schemeClr val="bg1"/>
                </a:solidFill>
              </a:rPr>
              <a:t>The Centre for the International Legal Protection of Children and </a:t>
            </a:r>
            <a:r>
              <a:rPr lang="en-US" dirty="0" smtClean="0">
                <a:solidFill>
                  <a:schemeClr val="bg1"/>
                </a:solidFill>
              </a:rPr>
              <a:t>Youth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Suécia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sv-SE" dirty="0">
                <a:solidFill>
                  <a:schemeClr val="bg1"/>
                </a:solidFill>
              </a:rPr>
              <a:t>Försäkringskassan (Swedish Social Insurance Agency) </a:t>
            </a:r>
            <a:endParaRPr lang="sv-SE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v-SE" dirty="0" smtClean="0">
                <a:solidFill>
                  <a:schemeClr val="bg1"/>
                </a:solidFill>
              </a:rPr>
              <a:t>Inglaterra e Grã-Bertanha - </a:t>
            </a:r>
            <a:r>
              <a:rPr lang="en-US" dirty="0">
                <a:solidFill>
                  <a:schemeClr val="bg1"/>
                </a:solidFill>
              </a:rPr>
              <a:t>The Reciprocal Enforcement of Maintenance Orders Unit (REMO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1512168" cy="365125"/>
          </a:xfrm>
        </p:spPr>
        <p:txBody>
          <a:bodyPr/>
          <a:lstStyle/>
          <a:p>
            <a:r>
              <a:rPr lang="pt-PT" dirty="0" smtClean="0"/>
              <a:t>Fonte: www.hcch.net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731328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r>
              <a:rPr lang="pt-PT" sz="2000" dirty="0" smtClean="0"/>
              <a:t> </a:t>
            </a:r>
            <a:br>
              <a:rPr lang="pt-PT" sz="2000" dirty="0" smtClean="0"/>
            </a:br>
            <a:r>
              <a:rPr lang="pt-PT" sz="2000" b="1" dirty="0" smtClean="0"/>
              <a:t>(Artigo 1.º)</a:t>
            </a:r>
            <a:endParaRPr lang="pt-PT" sz="20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044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Convenção tem por objeto assegurar a efetiva cobrança internacional de alimentos em beneficio dos filhos e de outros membros da família, mediante:</a:t>
            </a:r>
          </a:p>
          <a:p>
            <a:pPr algn="just">
              <a:lnSpc>
                <a:spcPct val="200000"/>
              </a:lnSpc>
              <a:buFont typeface="+mj-lt"/>
              <a:buAutoNum type="alphaLcParenR"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estabelecimento de um sistema de cooperação entre as autoridades dos Estados Contratantes;</a:t>
            </a:r>
          </a:p>
          <a:p>
            <a:pPr algn="just">
              <a:lnSpc>
                <a:spcPct val="200000"/>
              </a:lnSpc>
              <a:buFont typeface="+mj-lt"/>
              <a:buAutoNum type="alphaLcParenR"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apresentação de pedidos para a obtenção de decisões em matéria de alimentos;</a:t>
            </a:r>
          </a:p>
          <a:p>
            <a:pPr algn="just">
              <a:lnSpc>
                <a:spcPct val="200000"/>
              </a:lnSpc>
              <a:buFont typeface="+mj-lt"/>
              <a:buAutoNum type="alphaLcParenR"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garantia de reconhecimento e  da execução de decisões em matéria de alimentos;</a:t>
            </a:r>
          </a:p>
          <a:p>
            <a:pPr algn="just">
              <a:lnSpc>
                <a:spcPct val="200000"/>
              </a:lnSpc>
              <a:buFont typeface="+mj-lt"/>
              <a:buAutoNum type="alphaLcParenR"/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exigência de medidas eficazes para a execução rápida de decisões em matéria de alimentos.</a:t>
            </a:r>
          </a:p>
          <a:p>
            <a:pPr marL="0" indent="0">
              <a:lnSpc>
                <a:spcPct val="200000"/>
              </a:lnSpc>
              <a:buNone/>
            </a:pPr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200000"/>
              </a:lnSpc>
              <a:buAutoNum type="alphaLcParenR"/>
            </a:pPr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42585281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Âmbito de aplicação</a:t>
            </a:r>
            <a:br>
              <a:rPr lang="pt-P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2.º)</a:t>
            </a:r>
            <a:endParaRPr lang="pt-PT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  <a:solidFill>
            <a:schemeClr val="tx2"/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 convenção aplica-se: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Às obrigações alimentares decorrentes de uma relação de filiação relativamente a pessoas  com menos de 21 anos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Ao reconhecimento e execução, ou à execução de uma decisão em matéria de alimentos entre </a:t>
            </a:r>
            <a:r>
              <a:rPr lang="pt-PT" dirty="0" err="1" smtClean="0">
                <a:solidFill>
                  <a:schemeClr val="bg1"/>
                </a:solidFill>
              </a:rPr>
              <a:t>conjuges</a:t>
            </a:r>
            <a:r>
              <a:rPr lang="pt-PT" dirty="0" smtClean="0">
                <a:solidFill>
                  <a:schemeClr val="bg1"/>
                </a:solidFill>
              </a:rPr>
              <a:t> sendo o pedido apresentado (ou não – apenas para países da UE e nos termos da </a:t>
            </a:r>
            <a:r>
              <a:rPr lang="pt-P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 </a:t>
            </a:r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N.º </a:t>
            </a:r>
            <a:r>
              <a:rPr lang="pt-PT" dirty="0">
                <a:solidFill>
                  <a:schemeClr val="bg1"/>
                </a:solidFill>
              </a:rPr>
              <a:t>2014/218/UE, de 9 de </a:t>
            </a:r>
            <a:r>
              <a:rPr lang="pt-PT" dirty="0" err="1">
                <a:solidFill>
                  <a:schemeClr val="bg1"/>
                </a:solidFill>
              </a:rPr>
              <a:t>abril</a:t>
            </a:r>
            <a:r>
              <a:rPr lang="pt-PT" dirty="0">
                <a:solidFill>
                  <a:schemeClr val="bg1"/>
                </a:solidFill>
              </a:rPr>
              <a:t> de </a:t>
            </a:r>
            <a:r>
              <a:rPr lang="pt-PT" dirty="0" smtClean="0">
                <a:solidFill>
                  <a:schemeClr val="bg1"/>
                </a:solidFill>
              </a:rPr>
              <a:t>2014-) juntamente com um pedido relativo a uma relação de filiação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Fora da UE, a Convenção também se aplica às obrigações alimentares entre </a:t>
            </a:r>
            <a:r>
              <a:rPr lang="pt-PT" dirty="0" err="1" smtClean="0">
                <a:solidFill>
                  <a:schemeClr val="bg1"/>
                </a:solidFill>
              </a:rPr>
              <a:t>conjuges</a:t>
            </a:r>
            <a:r>
              <a:rPr lang="pt-PT" dirty="0" smtClean="0">
                <a:solidFill>
                  <a:schemeClr val="bg1"/>
                </a:solidFill>
              </a:rPr>
              <a:t>, embora neste âmbito, a matéria não fique abrangida pela cooperação administrativa (CAPÍTULO III), nem pelas restrições à propositura da </a:t>
            </a:r>
            <a:r>
              <a:rPr lang="pt-PT" dirty="0" err="1" smtClean="0">
                <a:solidFill>
                  <a:schemeClr val="bg1"/>
                </a:solidFill>
              </a:rPr>
              <a:t>ação</a:t>
            </a:r>
            <a:r>
              <a:rPr lang="pt-PT" dirty="0" smtClean="0">
                <a:solidFill>
                  <a:schemeClr val="bg1"/>
                </a:solidFill>
              </a:rPr>
              <a:t> (CAPITULO IV).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 aplicação deste instrumento a outros membros da família fica dependente da realização de uma declaração nesse sentido pelos Estados interessados.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7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Protocolo da Haia de 2007 sobre a Lei Aplicável às Obrigações Alimentares</a:t>
            </a:r>
            <a:br>
              <a:rPr lang="pt-PT" dirty="0" smtClean="0"/>
            </a:br>
            <a:r>
              <a:rPr lang="pt-PT" dirty="0" smtClean="0"/>
              <a:t>Considerações de carácter geral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914400" indent="-914400">
              <a:buFont typeface="+mj-lt"/>
              <a:buAutoNum type="arabicPeriod"/>
            </a:pPr>
            <a:r>
              <a:rPr lang="pt-PT" sz="4500" dirty="0" smtClean="0"/>
              <a:t>Este instrumento visa a unificação das normas de conflitos dos Estados Contratantes em matéria de determinação da lei aplicável às obrigações alimentares </a:t>
            </a:r>
          </a:p>
          <a:p>
            <a:pPr marL="914400" indent="-914400">
              <a:buFont typeface="+mj-lt"/>
              <a:buAutoNum type="arabicPeriod"/>
            </a:pPr>
            <a:endParaRPr lang="pt-PT" sz="4500" dirty="0"/>
          </a:p>
          <a:p>
            <a:pPr marL="914400" indent="-914400">
              <a:buFont typeface="+mj-lt"/>
              <a:buAutoNum type="arabicPeriod"/>
            </a:pPr>
            <a:r>
              <a:rPr lang="pt-PT" sz="4500" dirty="0" smtClean="0"/>
              <a:t>O Protocolo entrou em vigor em 1.08.2013, após a ratificação da UE e da Sérvia, mas passou a estar em aplicação na UE desde 18 de Junho de 2011.</a:t>
            </a:r>
            <a:endParaRPr lang="pt-PT" sz="4500" dirty="0"/>
          </a:p>
          <a:p>
            <a:pPr marL="914400" indent="-914400">
              <a:buFont typeface="+mj-lt"/>
              <a:buAutoNum type="arabicPeriod"/>
            </a:pPr>
            <a:endParaRPr lang="pt-PT" sz="4500" dirty="0" smtClean="0"/>
          </a:p>
          <a:p>
            <a:pPr marL="914400" indent="-914400">
              <a:buFont typeface="+mj-lt"/>
              <a:buAutoNum type="arabicPeriod"/>
            </a:pPr>
            <a:r>
              <a:rPr lang="pt-PT" sz="4500" dirty="0" smtClean="0"/>
              <a:t>Substitui, nas relações entre Estados Contratantes, as seguintes convenções:</a:t>
            </a:r>
          </a:p>
          <a:p>
            <a:pPr lvl="2"/>
            <a:r>
              <a:rPr lang="pt-PT" sz="3700" dirty="0" smtClean="0"/>
              <a:t>Convenção da Haia de 2 de </a:t>
            </a:r>
            <a:r>
              <a:rPr lang="pt-PT" sz="3700" dirty="0" err="1" smtClean="0"/>
              <a:t>outubro</a:t>
            </a:r>
            <a:r>
              <a:rPr lang="pt-PT" sz="3700" dirty="0" smtClean="0"/>
              <a:t> de 1973 sobre a Lei Aplicável às Obrigações Alimentares</a:t>
            </a:r>
          </a:p>
          <a:p>
            <a:pPr lvl="2"/>
            <a:r>
              <a:rPr lang="pt-PT" sz="3700" dirty="0" smtClean="0"/>
              <a:t>Convenção da Haia de 24 de </a:t>
            </a:r>
            <a:r>
              <a:rPr lang="pt-PT" sz="3700" dirty="0" err="1" smtClean="0"/>
              <a:t>outubro</a:t>
            </a:r>
            <a:r>
              <a:rPr lang="pt-PT" sz="3700" dirty="0" smtClean="0"/>
              <a:t> de 1956 sobre a Lei Aplicável às Obrigações Alimentares </a:t>
            </a:r>
            <a:r>
              <a:rPr lang="pt-PT" dirty="0" smtClean="0"/>
              <a:t>Relativas a Menores.</a:t>
            </a:r>
            <a:endParaRPr lang="pt-PT" dirty="0"/>
          </a:p>
          <a:p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699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365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sz="3600" dirty="0">
                <a:solidFill>
                  <a:schemeClr val="bg1"/>
                </a:solidFill>
              </a:rPr>
              <a:t>A</a:t>
            </a:r>
            <a:r>
              <a:rPr lang="pt-PT" sz="3600" dirty="0" smtClean="0">
                <a:solidFill>
                  <a:schemeClr val="bg1"/>
                </a:solidFill>
              </a:rPr>
              <a:t>tribuições das autoridades </a:t>
            </a:r>
            <a:r>
              <a:rPr lang="pt-PT" sz="3600" dirty="0" smtClean="0">
                <a:solidFill>
                  <a:schemeClr val="bg1"/>
                </a:solidFill>
              </a:rPr>
              <a:t>centrais</a:t>
            </a:r>
            <a:br>
              <a:rPr lang="pt-PT" sz="3600" dirty="0" smtClean="0">
                <a:solidFill>
                  <a:schemeClr val="bg1"/>
                </a:solidFill>
              </a:rPr>
            </a:br>
            <a:r>
              <a:rPr lang="pt-PT" sz="3600" dirty="0" smtClean="0">
                <a:solidFill>
                  <a:schemeClr val="bg1"/>
                </a:solidFill>
              </a:rPr>
              <a:t>(Artigo 6.º)</a:t>
            </a:r>
            <a:endParaRPr lang="pt-PT" sz="3600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45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pt-PT" sz="1400" b="1" dirty="0" smtClean="0">
                <a:solidFill>
                  <a:schemeClr val="bg1"/>
                </a:solidFill>
              </a:rPr>
              <a:t>Constituem atribuições das autoridades </a:t>
            </a:r>
            <a:r>
              <a:rPr lang="pt-PT" sz="1400" b="1" dirty="0" smtClean="0">
                <a:solidFill>
                  <a:schemeClr val="bg1"/>
                </a:solidFill>
              </a:rPr>
              <a:t>centrais:</a:t>
            </a:r>
          </a:p>
          <a:p>
            <a:pPr marL="0" indent="0">
              <a:buNone/>
            </a:pPr>
            <a:endParaRPr lang="pt-PT" sz="1400" b="1" dirty="0" smtClean="0">
              <a:solidFill>
                <a:schemeClr val="bg1"/>
              </a:solidFill>
            </a:endParaRP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Transmitir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e receber </a:t>
            </a:r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pedidos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Iniciar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ou facilitar a introdução da instância em relação a esses pedidos.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Prestar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ou facilitar a prestação de apoio judiciário, se as circunstâncias o exigirem;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Ajudar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localizar o devedor ou o credor;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Ajudar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obter informações pertinentes sobre os rendimentos e, se necessário, outras informações sobre os activos do devedor ou do credor, incluindo a localização dos seus bens;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Incentivar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soluções amigáveis tendo em vista a obtenção do pagamento voluntário de alimentos, se oportuno através da mediação, da conciliação ou de processos análogos;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Facilitar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execução em curso de decisões relativas à prestação de alimentos, incluindo eventuais pagamentos atrasados;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Facilitar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cobrança e a transferência expedita das prestações </a:t>
            </a:r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alimentares;</a:t>
            </a:r>
            <a:endParaRPr lang="pt-PT" sz="1400" dirty="0">
              <a:solidFill>
                <a:schemeClr val="bg1"/>
              </a:solidFill>
              <a:latin typeface="EUAlbertina"/>
            </a:endParaRP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Facilitar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obtenção de provas documentais ou outras;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Prestar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assistência para determinar a filiação, se tal for necessário para efeitos da cobrança de alimentos;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Iniciar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ou facilitar a introdução da instância para obter as medidas provisórias necessárias de carácter territorial cuja finalidade seja assegurar os resultados de um Pedido de alimentos pendente; </a:t>
            </a:r>
          </a:p>
          <a:p>
            <a:pPr algn="just"/>
            <a:r>
              <a:rPr lang="pt-PT" sz="1400" dirty="0" smtClean="0">
                <a:solidFill>
                  <a:schemeClr val="bg1"/>
                </a:solidFill>
                <a:latin typeface="EUAlbertina"/>
              </a:rPr>
              <a:t>Facilitar </a:t>
            </a:r>
            <a:r>
              <a:rPr lang="pt-PT" sz="1400" dirty="0">
                <a:solidFill>
                  <a:schemeClr val="bg1"/>
                </a:solidFill>
                <a:latin typeface="EUAlbertina"/>
              </a:rPr>
              <a:t>a citação e notificação de actos. </a:t>
            </a:r>
          </a:p>
        </p:txBody>
      </p:sp>
    </p:spTree>
    <p:extLst>
      <p:ext uri="{BB962C8B-B14F-4D97-AF65-F5344CB8AC3E}">
        <p14:creationId xmlns:p14="http://schemas.microsoft.com/office/powerpoint/2010/main" val="3359240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Apresentação e categorias de pedidos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Os pedidos são apresentados: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nas autoridades centrais (artigo 9.º), sem prejuízo da possibilidade da sua apresentação </a:t>
            </a:r>
            <a:r>
              <a:rPr lang="pt-PT" dirty="0" err="1" smtClean="0">
                <a:solidFill>
                  <a:schemeClr val="bg1"/>
                </a:solidFill>
              </a:rPr>
              <a:t>diretamente</a:t>
            </a:r>
            <a:r>
              <a:rPr lang="pt-PT" dirty="0" smtClean="0">
                <a:solidFill>
                  <a:schemeClr val="bg1"/>
                </a:solidFill>
              </a:rPr>
              <a:t> às entidades competentes (artigo 37.º).</a:t>
            </a:r>
          </a:p>
          <a:p>
            <a:pPr marL="0" indent="0" algn="just">
              <a:buNone/>
            </a:pPr>
            <a:endParaRPr lang="pt-PT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Categorias de pedidos: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Reconhecimento ou reconhecimento e execução de uma decisão,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Execução de uma decisão proferida ou reconhecida no Estado requerido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Obtenção de uma decisão no Estado requerido quando não exista uma decisão prévia, incluindo, se necessário, a determinação da filiação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Obtenção de uma decisão no Estado requerido quando não for possível o reconhecimento e execução de uma decisão, ou quando for recusada, por falta de uma base para o reconhecimento e execução do título (artigo 20.º), ou por qualquer dos motivos previstos nas alíneas b) ou e) do artigo 22.º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Alteração de uma decisão proferida no Estado requerido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PT" dirty="0" smtClean="0">
                <a:solidFill>
                  <a:schemeClr val="bg1"/>
                </a:solidFill>
              </a:rPr>
              <a:t>Alteração de uma decisão proferida num Estado que não seja o Estado requerido</a:t>
            </a:r>
          </a:p>
          <a:p>
            <a:pPr marL="514350" indent="-514350">
              <a:buAutoNum type="alphaLcParenR"/>
            </a:pP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9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Teor dos pedidos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(Artigo 11.º)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tx2"/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PT" dirty="0">
              <a:solidFill>
                <a:schemeClr val="bg1"/>
              </a:solidFill>
            </a:endParaRPr>
          </a:p>
          <a:p>
            <a:pPr algn="just">
              <a:buFont typeface="Arial"/>
              <a:buChar char="•"/>
            </a:pPr>
            <a:r>
              <a:rPr lang="pt-PT" sz="6400" b="1" dirty="0">
                <a:solidFill>
                  <a:schemeClr val="bg1"/>
                </a:solidFill>
              </a:rPr>
              <a:t>Requerimento</a:t>
            </a:r>
          </a:p>
          <a:p>
            <a:pPr algn="just">
              <a:buFont typeface="Arial"/>
              <a:buChar char="•"/>
            </a:pPr>
            <a:r>
              <a:rPr lang="pt-PT" sz="6400" b="1" dirty="0">
                <a:solidFill>
                  <a:schemeClr val="bg1"/>
                </a:solidFill>
              </a:rPr>
              <a:t>Certidão da sentença ou decisão que fixa os alimentos com a menção de que a mesma foi notificada às partes e de que transitou em julgado, salvo tratando-se de alimentos provisórios (</a:t>
            </a:r>
            <a:r>
              <a:rPr lang="pt-PT" sz="6400" b="1" u="sng" dirty="0">
                <a:solidFill>
                  <a:schemeClr val="bg1"/>
                </a:solidFill>
              </a:rPr>
              <a:t>a solicitar no Tribunal ou na Conservatória</a:t>
            </a:r>
            <a:r>
              <a:rPr lang="pt-PT" sz="6400" b="1" dirty="0">
                <a:solidFill>
                  <a:schemeClr val="bg1"/>
                </a:solidFill>
              </a:rPr>
              <a:t>). Se o requerido não tiver comparecido nem se tiver feito representar no processo no Estado de origem, documento ou documentos comprovativos, consoante o caso, de que foi devidamente citado ou notificado da instância e teve oportunidade de ser ouvido, ou de que foi devidamente notificado da decisão e teve oportunidade de a contestar ou de interpor recurso, de facto ou de direito</a:t>
            </a:r>
          </a:p>
          <a:p>
            <a:pPr algn="just">
              <a:buFont typeface="Arial"/>
              <a:buChar char="•"/>
            </a:pPr>
            <a:r>
              <a:rPr lang="pt-PT" sz="6400" b="1" dirty="0">
                <a:solidFill>
                  <a:schemeClr val="bg1"/>
                </a:solidFill>
              </a:rPr>
              <a:t>Documento comprovativo de que o requerente beneficiou de apoio judiciário, de isenção de preparos e custas ou de um processo gratuito e, não tendo beneficiado, se, presentemente, preenche as condições económicas para poder beneficiar de apoio judiciário ou de isenção de preparos e custas</a:t>
            </a:r>
          </a:p>
          <a:p>
            <a:pPr algn="just">
              <a:buFont typeface="Arial"/>
              <a:buChar char="•"/>
            </a:pPr>
            <a:r>
              <a:rPr lang="pt-PT" sz="6400" b="1" dirty="0">
                <a:solidFill>
                  <a:schemeClr val="bg1"/>
                </a:solidFill>
              </a:rPr>
              <a:t>Referências bancárias internacionais (IBAN, BIC e Código SWIFT)</a:t>
            </a:r>
          </a:p>
          <a:p>
            <a:pPr algn="just">
              <a:buFont typeface="Arial"/>
              <a:buChar char="•"/>
            </a:pPr>
            <a:r>
              <a:rPr lang="pt-PT" sz="6400" b="1" dirty="0">
                <a:solidFill>
                  <a:schemeClr val="bg1"/>
                </a:solidFill>
              </a:rPr>
              <a:t>Relação dos montantes em dívida​ com a indicação da data em que foi </a:t>
            </a:r>
            <a:r>
              <a:rPr lang="pt-PT" sz="6400" b="1" dirty="0" err="1">
                <a:solidFill>
                  <a:schemeClr val="bg1"/>
                </a:solidFill>
              </a:rPr>
              <a:t>efetuado</a:t>
            </a:r>
            <a:r>
              <a:rPr lang="pt-PT" sz="6400" b="1" dirty="0">
                <a:solidFill>
                  <a:schemeClr val="bg1"/>
                </a:solidFill>
              </a:rPr>
              <a:t> o cálculo. Se necessário, documento contendo informações úteis para a realização dos cálculos adequados no caso de uma decisão que preveja uma indexação automática​</a:t>
            </a:r>
          </a:p>
          <a:p>
            <a:pPr marL="0" indent="0">
              <a:buNone/>
            </a:pPr>
            <a:r>
              <a:rPr lang="pt-PT" sz="6400" dirty="0">
                <a:solidFill>
                  <a:schemeClr val="bg1"/>
                </a:solidFill>
              </a:rPr>
              <a:t/>
            </a:r>
            <a:br>
              <a:rPr lang="pt-PT" sz="6400" dirty="0">
                <a:solidFill>
                  <a:schemeClr val="bg1"/>
                </a:solidFill>
              </a:rPr>
            </a:br>
            <a:r>
              <a:rPr lang="pt-PT" sz="6400" b="1" dirty="0">
                <a:solidFill>
                  <a:schemeClr val="bg1"/>
                </a:solidFill>
                <a:latin typeface="trebuchet ms"/>
              </a:rPr>
              <a:t>Nota:</a:t>
            </a:r>
            <a:r>
              <a:rPr lang="pt-PT" sz="6400" dirty="0">
                <a:solidFill>
                  <a:schemeClr val="bg1"/>
                </a:solidFill>
                <a:latin typeface="trebuchet ms"/>
              </a:rPr>
              <a:t> Poderão ser necessários documentos adicionais, dependendo da lei interna do Estado </a:t>
            </a:r>
            <a:r>
              <a:rPr lang="pt-PT" sz="6400" dirty="0" smtClean="0">
                <a:solidFill>
                  <a:schemeClr val="bg1"/>
                </a:solidFill>
                <a:latin typeface="trebuchet ms"/>
              </a:rPr>
              <a:t>requerido</a:t>
            </a:r>
            <a:r>
              <a:rPr lang="pt-PT" sz="6400" dirty="0">
                <a:solidFill>
                  <a:schemeClr val="bg1"/>
                </a:solidFill>
              </a:rPr>
              <a:t/>
            </a:r>
            <a:br>
              <a:rPr lang="pt-PT" sz="6400" dirty="0">
                <a:solidFill>
                  <a:schemeClr val="bg1"/>
                </a:solidFill>
              </a:rPr>
            </a:br>
            <a:endParaRPr lang="pt-PT" sz="6400" dirty="0">
              <a:solidFill>
                <a:schemeClr val="bg1"/>
              </a:solidFill>
            </a:endParaRPr>
          </a:p>
          <a:p>
            <a:endParaRPr lang="pt-PT" sz="6400" dirty="0"/>
          </a:p>
        </p:txBody>
      </p:sp>
    </p:spTree>
    <p:extLst>
      <p:ext uri="{BB962C8B-B14F-4D97-AF65-F5344CB8AC3E}">
        <p14:creationId xmlns:p14="http://schemas.microsoft.com/office/powerpoint/2010/main" val="24774227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dirty="0" smtClean="0">
                <a:solidFill>
                  <a:schemeClr val="bg1"/>
                </a:solidFill>
              </a:rPr>
              <a:t>Meios de oposição do Requerido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Ao Requerido/devedor contra quem exista uma decisão em matéria de alimentos é reconhecido o direito de apresentar as seguintes categorias de pedidos no Estado requerente: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Reconhecimento de uma decisão ou de um procedimento equivalente que conduza à suspensão ou limite a execução de uma decisão anterior no Estado requerido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Alteração de uma decisão proferida no Estado requerido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Alteração de uma decisão proferida num Estado que não seja o Estado requerido</a:t>
            </a:r>
            <a:endParaRPr lang="pt-P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41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Limitação da </a:t>
            </a:r>
            <a:r>
              <a:rPr lang="pt-PT" dirty="0" err="1" smtClean="0">
                <a:solidFill>
                  <a:schemeClr val="bg1"/>
                </a:solidFill>
              </a:rPr>
              <a:t>ação</a:t>
            </a:r>
            <a:r>
              <a:rPr lang="pt-PT" dirty="0" smtClean="0">
                <a:solidFill>
                  <a:schemeClr val="bg1"/>
                </a:solidFill>
              </a:rPr>
              <a:t/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(Artigo 18.º)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tx2"/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 convenção limita a possibilidade de ser instaurada uma ação para alterar ou obter nova decisão se a vigente tiver sido proferida num Estado contratante </a:t>
            </a:r>
            <a:r>
              <a:rPr lang="pt-PT" dirty="0" smtClean="0">
                <a:solidFill>
                  <a:schemeClr val="bg1"/>
                </a:solidFill>
              </a:rPr>
              <a:t>no qual </a:t>
            </a:r>
            <a:r>
              <a:rPr lang="pt-PT" dirty="0" smtClean="0">
                <a:solidFill>
                  <a:schemeClr val="bg1"/>
                </a:solidFill>
              </a:rPr>
              <a:t>o credor tem a sua residência habitual e enquanto se mantiver a residência deste no mesmo Estado.</a:t>
            </a:r>
          </a:p>
          <a:p>
            <a:pPr algn="just"/>
            <a:endParaRPr lang="pt-PT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Esta limitação não é aplicável, se: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As partes acordarem por escrito sobre a competência de outro Estado contratante, exceto nos litígios relativos a filhos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O credor aceitar a competência desse outro Estado, quer expressamente, quer com base no mérito da causa, sem arguir a incompetência na primeira oportunidade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 autoridade competente do Estado de origem não possa ou se recuse a exercer a competência para alterar a decisão ou proferir uma nova decisão, ou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 decisão proferida no Estado de origem não possa ser reconhecida ou declarada executória no Estado em que está previsto o procedimento para alterar a decisão ou obter uma nova decisão.</a:t>
            </a:r>
          </a:p>
          <a:p>
            <a:pPr marL="0" indent="0" algn="just">
              <a:buNone/>
            </a:pPr>
            <a:endParaRPr lang="pt-PT" dirty="0" smtClean="0"/>
          </a:p>
          <a:p>
            <a:pPr marL="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4517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chemeClr val="bg1"/>
                </a:solidFill>
              </a:rPr>
              <a:t>Reconhecimento e </a:t>
            </a:r>
            <a:r>
              <a:rPr lang="pt-PT" dirty="0" smtClean="0">
                <a:solidFill>
                  <a:schemeClr val="bg1"/>
                </a:solidFill>
              </a:rPr>
              <a:t>execução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(Artigo 20.º)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A decisão proferida num Estado contratante («Estado de Origem») é reconhecida e executada noutro Estado Contratante se:</a:t>
            </a:r>
          </a:p>
          <a:p>
            <a:pPr marL="0" indent="0" algn="just">
              <a:buNone/>
            </a:pPr>
            <a:endParaRPr lang="pt-PT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No momento da introdução da instância o requerido tiver a sua residência habitual no Estado de origem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O requerido aceitar a competência, quer expressamente, quer com base no mérito da causa, sem arguir a incompetência na primeira oportunidade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No momento da introdução da instância, o credor tiver a sua residência habitual no Estado de origem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No momento da introdução da instância, o filho a quem foi reconhecido o direito à prestação de alimentos for residente habitual no Estado de origem, desde que o requerido tenha vivido com o filho nesse Estado ou nele residisse e pagasse alimentos ao filho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Se as partes chegarem a acordo, por escrito, sobre a competência, exceto em litígios relativos a filhos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>
                <a:solidFill>
                  <a:schemeClr val="bg1"/>
                </a:solidFill>
              </a:rPr>
              <a:t>A decisão for proferida por autoridade competente em matéria de </a:t>
            </a:r>
            <a:r>
              <a:rPr lang="pt-PT" dirty="0">
                <a:solidFill>
                  <a:schemeClr val="bg1"/>
                </a:solidFill>
              </a:rPr>
              <a:t>e</a:t>
            </a:r>
            <a:r>
              <a:rPr lang="pt-PT" dirty="0" smtClean="0">
                <a:solidFill>
                  <a:schemeClr val="bg1"/>
                </a:solidFill>
              </a:rPr>
              <a:t>stado civil ou responsabilidade parental, a menos que tal competência se baseie exclusivamente na nacionalidade de uma das partes</a:t>
            </a:r>
          </a:p>
          <a:p>
            <a:pPr marL="0" indent="0" algn="just">
              <a:buNone/>
            </a:pPr>
            <a:endParaRPr lang="pt-PT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PT" dirty="0" smtClean="0">
                <a:solidFill>
                  <a:schemeClr val="bg1"/>
                </a:solidFill>
              </a:rPr>
              <a:t>Os acordos sobre a prestação de alimentos celebrados num Estado Contratante podem ser reconhecidos e executados como uma decisão, desde que tenham força executória no Estado de origem (artigo 30.º)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12613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Recusa de Reconhecimento e Execução</a:t>
            </a:r>
            <a:r>
              <a:rPr lang="pt-PT" dirty="0"/>
              <a:t> </a:t>
            </a:r>
            <a:r>
              <a:rPr lang="pt-PT" dirty="0" smtClean="0"/>
              <a:t>(Artigo 22.º)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600" dirty="0" smtClean="0"/>
              <a:t>O reconhecimento e execução de uma decisão podem ser recusados: </a:t>
            </a:r>
          </a:p>
          <a:p>
            <a:pPr marL="0" indent="0" algn="just">
              <a:buNone/>
            </a:pPr>
            <a:r>
              <a:rPr lang="pt-PT" sz="1600" dirty="0" smtClean="0"/>
              <a:t>a) Se o reconhecimento e execução da decisão forem manifestamente contrários à ordem pública do Estado requerido. </a:t>
            </a:r>
          </a:p>
          <a:p>
            <a:pPr marL="0" indent="0" algn="just">
              <a:buNone/>
            </a:pPr>
            <a:r>
              <a:rPr lang="pt-PT" sz="1600" dirty="0" smtClean="0"/>
              <a:t>b) Se a decisão foi obtida mediante fraude processual; </a:t>
            </a:r>
          </a:p>
          <a:p>
            <a:pPr marL="0" indent="0" algn="just">
              <a:buNone/>
            </a:pPr>
            <a:r>
              <a:rPr lang="pt-PT" sz="1600" dirty="0" smtClean="0"/>
              <a:t>c) Se um processo entre as mesmas partes e com a mesma causa de pedir estiver pendente numa autoridade do Estado requerido e tiver sido instaurado em primeiro lugar; </a:t>
            </a:r>
          </a:p>
          <a:p>
            <a:pPr marL="0" indent="0" algn="just">
              <a:buNone/>
            </a:pPr>
            <a:r>
              <a:rPr lang="pt-PT" sz="1600" dirty="0" smtClean="0"/>
              <a:t>d) Se a decisão é incompatível com uma decisão proferida entre as mesmas partes e com a mesma causa de pedir, quer no Estado requerido quer noutro Estado, desde que, neste último caso, a decisão preencha as condições necessárias para o seu reconhecimento e execução no Estado requerido; </a:t>
            </a:r>
          </a:p>
          <a:p>
            <a:pPr marL="0" indent="0" algn="just">
              <a:buNone/>
            </a:pPr>
            <a:r>
              <a:rPr lang="pt-PT" sz="1600" dirty="0" smtClean="0"/>
              <a:t>e) No caso de o requerido não ter comparecido nem se ter feito representar no processo no Estado de origem: </a:t>
            </a:r>
          </a:p>
          <a:p>
            <a:pPr marL="0" indent="0" algn="just">
              <a:buNone/>
            </a:pPr>
            <a:r>
              <a:rPr lang="pt-PT" sz="1600" dirty="0" smtClean="0"/>
              <a:t>i) quando a lei do Estado de origem prevê a notificação do processo e o requerido não foi devidamente informado do mesmo nem teve oportunidade de ser ouvido, ou </a:t>
            </a:r>
          </a:p>
          <a:p>
            <a:pPr marL="0" indent="0" algn="just">
              <a:buNone/>
            </a:pPr>
            <a:r>
              <a:rPr lang="pt-PT" sz="1600" dirty="0" smtClean="0"/>
              <a:t>ii) quando a lei do Estado de origem não prevê a notificação do processo e o requerido não foi devidamente informado da decisão nem teve oportunidade de a contestar ou de apresentar recurso, de facto ou de direito, </a:t>
            </a:r>
          </a:p>
          <a:p>
            <a:pPr marL="0" indent="0" algn="just">
              <a:buNone/>
            </a:pPr>
            <a:r>
              <a:rPr lang="pt-PT" sz="1600" dirty="0" smtClean="0"/>
              <a:t>f) Se a decisão foi proferida em violação do artigo 18.º (limitação da </a:t>
            </a:r>
            <a:r>
              <a:rPr lang="pt-PT" sz="1600" dirty="0" err="1" smtClean="0"/>
              <a:t>ação</a:t>
            </a:r>
            <a:r>
              <a:rPr lang="pt-PT" sz="1600" dirty="0" smtClean="0"/>
              <a:t>)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7212499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Lei aplicável à execução</a:t>
            </a:r>
            <a:br>
              <a:rPr lang="pt-PT" dirty="0" smtClean="0"/>
            </a:br>
            <a:r>
              <a:rPr lang="pt-PT" dirty="0" smtClean="0"/>
              <a:t>(Artigo 32.º)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pt-PT" dirty="0" smtClean="0"/>
              <a:t>A execução é regida pela lei do Estado Requerido </a:t>
            </a:r>
          </a:p>
          <a:p>
            <a:pPr algn="just"/>
            <a:r>
              <a:rPr lang="pt-PT" dirty="0" smtClean="0"/>
              <a:t>A duração das obrigações alimentares é regida pela lei do Estado de origem da decisão</a:t>
            </a:r>
          </a:p>
          <a:p>
            <a:pPr algn="just"/>
            <a:r>
              <a:rPr lang="pt-PT" dirty="0" smtClean="0"/>
              <a:t>O prazo de prescrição para a execução das quantias em atraso é determinado pela lei que preveja o prazo de prescrição mais longo (Estado de origem ou Estado de execução)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627086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Relação com anteriores </a:t>
            </a:r>
            <a:r>
              <a:rPr lang="pt-PT" dirty="0" smtClean="0"/>
              <a:t>convenções</a:t>
            </a:r>
            <a:br>
              <a:rPr lang="pt-PT" dirty="0" smtClean="0"/>
            </a:br>
            <a:r>
              <a:rPr lang="pt-PT" dirty="0" smtClean="0"/>
              <a:t>(</a:t>
            </a:r>
            <a:r>
              <a:rPr lang="pt-PT" dirty="0" smtClean="0"/>
              <a:t>Artigos 48.º e 49.º)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 dirty="0" smtClean="0"/>
              <a:t>A Convenção substitui, nas relações entre os Estados Contratantes:</a:t>
            </a:r>
          </a:p>
          <a:p>
            <a:pPr marL="0" indent="0" algn="just">
              <a:buNone/>
            </a:pPr>
            <a:endParaRPr lang="pt-PT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/>
              <a:t>A</a:t>
            </a:r>
            <a:r>
              <a:rPr lang="pt-PT" dirty="0" smtClean="0"/>
              <a:t> Convenção da Haia, de 2 de outubro de 1973, sobre o reconhecimento e execução das Decisões relativas às obrigações alimentares,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/>
              <a:t>A</a:t>
            </a:r>
            <a:r>
              <a:rPr lang="pt-PT" dirty="0" smtClean="0"/>
              <a:t> Convenção da Haia, de 15 de abril de 1958, relativa ao Reconhecimento e Execução de Decisões em matéria de prestação de alimentos a Menores, na medida em que o seu âmbito de aplicação entre os referidos Estados coincida com o âmbito de aplicação da Convenção (artigo 48.º</a:t>
            </a:r>
            <a:r>
              <a:rPr lang="pt-PT" dirty="0" smtClean="0"/>
              <a:t>), e</a:t>
            </a:r>
            <a:endParaRPr lang="pt-PT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PT" dirty="0" smtClean="0"/>
              <a:t>A Convenção das Nações Unidas de 20 de junho de 1956, sobre a Cobrança de Alimentos no Estrangeiro (Convenção de Nova Iorque) (artigo 49.º</a:t>
            </a:r>
            <a:r>
              <a:rPr lang="pt-PT" dirty="0" smtClean="0"/>
              <a:t>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935832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pt-PT" dirty="0" smtClean="0"/>
              <a:t>SITES ÚTEIS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Conferencia da Haia de Direito Internacional Privado</a:t>
            </a:r>
          </a:p>
          <a:p>
            <a:pPr marL="0" indent="0">
              <a:buNone/>
            </a:pPr>
            <a:r>
              <a:rPr lang="pt-PT" i="1" dirty="0" smtClean="0">
                <a:hlinkClick r:id="rId2"/>
              </a:rPr>
              <a:t>www.hcch.net/index_en.php</a:t>
            </a:r>
            <a:endParaRPr lang="pt-PT" i="1" dirty="0" smtClean="0"/>
          </a:p>
          <a:p>
            <a:pPr marL="0" indent="0">
              <a:buNone/>
            </a:pPr>
            <a:endParaRPr lang="pt-PT" i="1" dirty="0" smtClean="0"/>
          </a:p>
          <a:p>
            <a:r>
              <a:rPr lang="pt-PT" i="1" dirty="0" smtClean="0"/>
              <a:t>União Europeia</a:t>
            </a:r>
          </a:p>
          <a:p>
            <a:pPr marL="0" indent="0">
              <a:buNone/>
            </a:pPr>
            <a:r>
              <a:rPr lang="pt-PT" i="1" dirty="0" smtClean="0">
                <a:hlinkClick r:id="rId3"/>
              </a:rPr>
              <a:t>www.europa.eu</a:t>
            </a:r>
            <a:endParaRPr lang="pt-PT" i="1" dirty="0" smtClean="0"/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Direção geral da administração da justiça</a:t>
            </a:r>
          </a:p>
          <a:p>
            <a:pPr marL="0" indent="0">
              <a:buNone/>
            </a:pPr>
            <a:r>
              <a:rPr lang="pt-PT" dirty="0" smtClean="0">
                <a:hlinkClick r:id="rId4"/>
              </a:rPr>
              <a:t>WWW.dgaj.mj.pt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542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>
                <a:solidFill>
                  <a:schemeClr val="bg1"/>
                </a:solidFill>
              </a:rPr>
              <a:t>Âmbito material de aplicação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</a:rPr>
              <a:t>(Artigo 1.º)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pt-PT" dirty="0" smtClean="0"/>
              <a:t>O </a:t>
            </a:r>
            <a:r>
              <a:rPr lang="pt-PT" dirty="0"/>
              <a:t>protocolo determina a lei aplicável às obrigações alimentares decorrentes das seguintes relações </a:t>
            </a:r>
            <a:r>
              <a:rPr lang="pt-PT" dirty="0" smtClean="0"/>
              <a:t>de família:</a:t>
            </a:r>
            <a:endParaRPr lang="pt-PT" dirty="0"/>
          </a:p>
          <a:p>
            <a:pPr algn="just"/>
            <a:r>
              <a:rPr lang="pt-PT" dirty="0" smtClean="0"/>
              <a:t>parentesco</a:t>
            </a:r>
            <a:r>
              <a:rPr lang="pt-PT" dirty="0"/>
              <a:t>, casamento ou de afinidade, incluindo as obrigações alimentares relativamente a filhos, independentemente do estado civil dos pais.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741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3789040"/>
            <a:ext cx="8229600" cy="11521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smtClean="0"/>
              <a:t>	Muito obrigada pela vossa atenção!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855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Lei aplicável</a:t>
            </a:r>
            <a:br>
              <a:rPr lang="pt-PT" dirty="0" smtClean="0"/>
            </a:br>
            <a:r>
              <a:rPr lang="pt-PT" dirty="0" smtClean="0"/>
              <a:t>(artigo 3.º)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pt-PT" dirty="0" smtClean="0"/>
              <a:t>Regra Geral:</a:t>
            </a:r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smtClean="0"/>
              <a:t>As </a:t>
            </a:r>
            <a:r>
              <a:rPr lang="pt-PT" dirty="0"/>
              <a:t>obrigações alimentares são reguladas pela lei do Estado da residência habitual do </a:t>
            </a:r>
            <a:r>
              <a:rPr lang="pt-PT" dirty="0" smtClean="0"/>
              <a:t>credor.</a:t>
            </a:r>
          </a:p>
          <a:p>
            <a:r>
              <a:rPr lang="pt-PT" dirty="0" smtClean="0"/>
              <a:t>Em </a:t>
            </a:r>
            <a:r>
              <a:rPr lang="pt-PT" dirty="0"/>
              <a:t>caso de mudança da residência habitual do credor, a lei do Estado da nova residência habitual é aplicável a partir do momento em que a mudança tenha ocorrido.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328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3681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sz="3200" dirty="0" smtClean="0"/>
              <a:t>Lei aplicável</a:t>
            </a:r>
            <a:br>
              <a:rPr lang="pt-PT" sz="3200" dirty="0" smtClean="0"/>
            </a:br>
            <a:r>
              <a:rPr lang="pt-PT" sz="3200" dirty="0" smtClean="0"/>
              <a:t>regras especiais</a:t>
            </a:r>
            <a:br>
              <a:rPr lang="pt-PT" sz="3200" dirty="0" smtClean="0"/>
            </a:br>
            <a:r>
              <a:rPr lang="pt-PT" sz="3200" dirty="0" smtClean="0"/>
              <a:t>(Artigo 4.º)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2000" dirty="0" smtClean="0"/>
              <a:t>Tratando-se de obrigações alimentares:</a:t>
            </a:r>
          </a:p>
          <a:p>
            <a:pPr algn="just"/>
            <a:r>
              <a:rPr lang="pt-PT" sz="2000" dirty="0" smtClean="0"/>
              <a:t>Dos </a:t>
            </a:r>
            <a:r>
              <a:rPr lang="pt-PT" sz="2000" dirty="0"/>
              <a:t>pais relativamente aos filhos; </a:t>
            </a:r>
          </a:p>
          <a:p>
            <a:pPr algn="just"/>
            <a:r>
              <a:rPr lang="pt-PT" sz="2000" dirty="0" smtClean="0"/>
              <a:t>De </a:t>
            </a:r>
            <a:r>
              <a:rPr lang="pt-PT" sz="2000" dirty="0"/>
              <a:t>pessoas, que não os pais, relativamente a menores de 21 anos, excepto no caso de obrigações decorrentes das relações </a:t>
            </a:r>
            <a:r>
              <a:rPr lang="pt-PT" sz="2000" dirty="0" smtClean="0"/>
              <a:t>relativas a </a:t>
            </a:r>
            <a:r>
              <a:rPr lang="pt-PT" sz="2000" dirty="0" err="1" smtClean="0"/>
              <a:t>conjuges</a:t>
            </a:r>
            <a:r>
              <a:rPr lang="pt-PT" sz="2000" dirty="0" smtClean="0"/>
              <a:t> e </a:t>
            </a:r>
            <a:r>
              <a:rPr lang="pt-PT" sz="2000" dirty="0" err="1" smtClean="0"/>
              <a:t>ex-conjuges</a:t>
            </a:r>
            <a:r>
              <a:rPr lang="pt-PT" sz="2000" dirty="0" smtClean="0"/>
              <a:t>; </a:t>
            </a:r>
            <a:r>
              <a:rPr lang="pt-PT" sz="2000" dirty="0"/>
              <a:t>e </a:t>
            </a:r>
            <a:endParaRPr lang="pt-PT" sz="2000" dirty="0" smtClean="0"/>
          </a:p>
          <a:p>
            <a:pPr algn="just"/>
            <a:r>
              <a:rPr lang="pt-PT" sz="2000" dirty="0" smtClean="0"/>
              <a:t>Dos </a:t>
            </a:r>
            <a:r>
              <a:rPr lang="pt-PT" sz="2000" dirty="0"/>
              <a:t>filhos relativamente aos pais</a:t>
            </a:r>
            <a:r>
              <a:rPr lang="pt-PT" sz="2000" dirty="0" smtClean="0"/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PT" sz="2000" dirty="0" smtClean="0"/>
              <a:t>Se</a:t>
            </a:r>
            <a:r>
              <a:rPr lang="pt-PT" sz="2000" dirty="0"/>
              <a:t>, </a:t>
            </a:r>
            <a:r>
              <a:rPr lang="pt-PT" sz="2000" dirty="0" smtClean="0"/>
              <a:t>de acordo com a regra geral, </a:t>
            </a:r>
            <a:r>
              <a:rPr lang="pt-PT" sz="2000" dirty="0"/>
              <a:t>o credor não puder obter alimentos do devedor, </a:t>
            </a:r>
            <a:r>
              <a:rPr lang="pt-PT" sz="2000" b="1" dirty="0"/>
              <a:t>é aplicável a lei do </a:t>
            </a:r>
            <a:r>
              <a:rPr lang="pt-PT" sz="2000" b="1" dirty="0" smtClean="0"/>
              <a:t>foro.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PT" sz="2000" dirty="0" smtClean="0"/>
              <a:t>Se </a:t>
            </a:r>
            <a:r>
              <a:rPr lang="pt-PT" sz="2000" dirty="0"/>
              <a:t>o credor tiver recorrido à autoridade competente do Estado em que o devedor tem residência habitual, é aplicável a lei do foro. No entanto, se, por força da lei do foro, o credor não puder obter alimentos do devedor, </a:t>
            </a:r>
            <a:r>
              <a:rPr lang="pt-PT" sz="2000" b="1" dirty="0"/>
              <a:t>é aplicável a lei do Estado da residência habitual do credor.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pt-PT" sz="2000" dirty="0" smtClean="0"/>
              <a:t>Se</a:t>
            </a:r>
            <a:r>
              <a:rPr lang="pt-PT" sz="2000" dirty="0"/>
              <a:t>, </a:t>
            </a:r>
            <a:r>
              <a:rPr lang="pt-PT" sz="2000" dirty="0" smtClean="0"/>
              <a:t>de acordo com a lei da residência do credor e dos critérios supra, </a:t>
            </a:r>
            <a:r>
              <a:rPr lang="pt-PT" sz="2000" dirty="0"/>
              <a:t>o credor não puder obter alimentos do devedor, </a:t>
            </a:r>
            <a:r>
              <a:rPr lang="pt-PT" sz="2000" b="1" dirty="0"/>
              <a:t>é aplicável a lei do Estado da nacionalidade comum do credor e do devedor</a:t>
            </a:r>
            <a:r>
              <a:rPr lang="pt-PT" sz="2000" dirty="0"/>
              <a:t>, caso exista. </a:t>
            </a:r>
          </a:p>
        </p:txBody>
      </p:sp>
    </p:spTree>
    <p:extLst>
      <p:ext uri="{BB962C8B-B14F-4D97-AF65-F5344CB8AC3E}">
        <p14:creationId xmlns:p14="http://schemas.microsoft.com/office/powerpoint/2010/main" val="17455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err="1" smtClean="0"/>
              <a:t>Conjuges</a:t>
            </a:r>
            <a:r>
              <a:rPr lang="pt-PT" dirty="0" smtClean="0"/>
              <a:t> e </a:t>
            </a:r>
            <a:r>
              <a:rPr lang="pt-PT" dirty="0" err="1" smtClean="0"/>
              <a:t>ex-conjuges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(Artigo 5.º)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PT" dirty="0" smtClean="0"/>
              <a:t>Não se aplica a lei da residência do credor se uma das partes se opuser e existir uma conexão mais estreita com o casamento (ex. ultima residência comum).</a:t>
            </a:r>
          </a:p>
          <a:p>
            <a:r>
              <a:rPr lang="pt-PT" b="1" dirty="0" smtClean="0"/>
              <a:t>O devedor pode defender-se </a:t>
            </a:r>
            <a:r>
              <a:rPr lang="pt-PT" dirty="0" smtClean="0"/>
              <a:t>mediante invocação de inexistência de obrigação de acordo com a lei da residência habitual do devedor e da lei da nacionalidade comum. caso exista.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03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PT" dirty="0" smtClean="0"/>
              <a:t>Autonomia da vontade</a:t>
            </a:r>
            <a:br>
              <a:rPr lang="pt-PT" dirty="0" smtClean="0"/>
            </a:br>
            <a:r>
              <a:rPr lang="pt-PT" dirty="0" smtClean="0"/>
              <a:t>(Artigo 8.º)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dirty="0" smtClean="0"/>
              <a:t>O </a:t>
            </a:r>
            <a:r>
              <a:rPr lang="pt-PT" dirty="0"/>
              <a:t>credor e o devedor de alimentos podem, </a:t>
            </a:r>
            <a:r>
              <a:rPr lang="pt-PT" dirty="0" smtClean="0"/>
              <a:t>com </a:t>
            </a:r>
            <a:r>
              <a:rPr lang="pt-PT" dirty="0" err="1" smtClean="0"/>
              <a:t>exceção</a:t>
            </a:r>
            <a:r>
              <a:rPr lang="pt-PT" dirty="0" smtClean="0"/>
              <a:t> das obrigações alimentares relativas a menores, a </a:t>
            </a:r>
            <a:r>
              <a:rPr lang="pt-PT" dirty="0"/>
              <a:t>qualquer </a:t>
            </a:r>
            <a:r>
              <a:rPr lang="pt-PT" dirty="0" smtClean="0"/>
              <a:t>momento e mediante acordo escrito, </a:t>
            </a:r>
            <a:r>
              <a:rPr lang="pt-PT" dirty="0"/>
              <a:t>designar como lei aplicável a uma obrigação alimentar uma das seguintes leis: </a:t>
            </a: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a) A lei do Estado do qual uma das Partes seja nacional aquando da designação; </a:t>
            </a:r>
          </a:p>
          <a:p>
            <a:pPr marL="0" indent="0">
              <a:buNone/>
            </a:pPr>
            <a:r>
              <a:rPr lang="pt-PT" dirty="0"/>
              <a:t>b) A lei do Estado da residência habitual de uma das Partes aquando da designação; </a:t>
            </a:r>
          </a:p>
          <a:p>
            <a:pPr marL="0" indent="0">
              <a:buNone/>
            </a:pPr>
            <a:r>
              <a:rPr lang="pt-PT" dirty="0"/>
              <a:t>c) A lei designada pelas Partes como aplicável ao seu regime matrimonial ou a lei efectivamente aplicada ao mesmo; d) A lei designada pelas Partes como aplicável ao seu divórcio ou separação de pessoas e bens ou a lei efectivamente aplicada ao mesmo</a:t>
            </a:r>
            <a:r>
              <a:rPr lang="pt-PT" dirty="0" smtClean="0"/>
              <a:t>..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É </a:t>
            </a:r>
            <a:r>
              <a:rPr lang="pt-PT" dirty="0"/>
              <a:t>a lei do Estado da residência habitual do credor aquando da designação que determina se o credor pode renunciar ao seu direito a </a:t>
            </a:r>
            <a:r>
              <a:rPr lang="pt-PT" dirty="0" smtClean="0"/>
              <a:t>alimentos. 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dirty="0" smtClean="0"/>
              <a:t>A </a:t>
            </a:r>
            <a:r>
              <a:rPr lang="pt-PT" dirty="0"/>
              <a:t>menos que, aquando da designação, as Partes estejam plenamente informadas e conscientes das consequências da sua escolha, </a:t>
            </a:r>
            <a:r>
              <a:rPr lang="pt-PT" u="sng" dirty="0"/>
              <a:t>a lei designada pelas Partes não é aplicável quando a sua aplicação acarrete consequências manifestamente injustas ou pouco razoáveis </a:t>
            </a: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821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cesso à Justiça nos Litígios Transfronteiriços [Read-Only]" id="{903072FB-11F8-47F7-910C-68C33885589C}" vid="{87A84B96-9F8D-451F-9E8B-4F9C601EFEB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Acesso à Justiça nos Litígios Transfronteiriços</Template>
  <TotalTime>518</TotalTime>
  <Words>5966</Words>
  <Application>Microsoft Office PowerPoint</Application>
  <PresentationFormat>Apresentação no Ecrã (4:3)</PresentationFormat>
  <Paragraphs>528</Paragraphs>
  <Slides>50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50</vt:i4>
      </vt:variant>
    </vt:vector>
  </HeadingPairs>
  <TitlesOfParts>
    <vt:vector size="51" baseType="lpstr">
      <vt:lpstr>Tema do Office</vt:lpstr>
      <vt:lpstr>ORDEM DOS ADVOGADOS  V JORNADAS NACIONAIS  SISTEMA DE ACESSO AO DIREITO E AOS TRIBUNAIS INSTITUTO DO ACESSO AO DIREITO Cascais 26.09.2015  Acesso à Justiça nos Litígios Transfronteiriços: Cobrança Internacional de Alimentos Mestre Ana Sofia Gomes</vt:lpstr>
      <vt:lpstr>Acesso à Justiça nos Litígios transfronteiriços </vt:lpstr>
      <vt:lpstr>Apresentação do PowerPoint</vt:lpstr>
      <vt:lpstr>Protocolo da Haia de 2007 sobre a Lei Aplicável às Obrigações Alimentares Considerações de carácter geral</vt:lpstr>
      <vt:lpstr>Âmbito material de aplicação (Artigo 1.º)</vt:lpstr>
      <vt:lpstr>Lei aplicável (artigo 3.º)</vt:lpstr>
      <vt:lpstr>Lei aplicável regras especiais (Artigo 4.º)</vt:lpstr>
      <vt:lpstr>Conjuges e ex-conjuges (Artigo 5.º)</vt:lpstr>
      <vt:lpstr>Autonomia da vontade (Artigo 8.º)</vt:lpstr>
      <vt:lpstr>Âmbito da lei aplicável (Artigo 11.º)</vt:lpstr>
      <vt:lpstr>Montante dos alimentos (Artigo 14.º)</vt:lpstr>
      <vt:lpstr>Coordenação com outros instrumentos (Artigo 19.º)</vt:lpstr>
      <vt:lpstr>A necessidade de unificação do regime das obrigações alimentares na UE</vt:lpstr>
      <vt:lpstr>Aprovação do Regulamento 4/2009</vt:lpstr>
      <vt:lpstr>Entrada em vigor (Artigo 76.º)</vt:lpstr>
      <vt:lpstr>Âmbito material de aplicação (Artigo 1.º)</vt:lpstr>
      <vt:lpstr>Competência internacional (Artigo 3.º)</vt:lpstr>
      <vt:lpstr>Eleição de foro (Artigo 4.º)</vt:lpstr>
      <vt:lpstr>Outros critérios de Competência (artigos 5 e 6.º)</vt:lpstr>
      <vt:lpstr>Forum necessitatis (Artigo 7.º)</vt:lpstr>
      <vt:lpstr>Limitação de ação</vt:lpstr>
      <vt:lpstr>Início da instância (Artigo 9.º)</vt:lpstr>
      <vt:lpstr>Litispendência (Artigo 12.º)</vt:lpstr>
      <vt:lpstr>Conexão (Artigo 13.º)</vt:lpstr>
      <vt:lpstr>Lei aplicável (Artigo 15.º)</vt:lpstr>
      <vt:lpstr>Reconhecimento de decisões (Artigo 17.º e 23.º)</vt:lpstr>
      <vt:lpstr>Recusa de reconhecimento (Artigo 24.º)</vt:lpstr>
      <vt:lpstr>Apoio judiciário (Artigo 44.º)</vt:lpstr>
      <vt:lpstr>Cooperação entre autoridades centrais (Artigo 49.º)</vt:lpstr>
      <vt:lpstr>Pedidos (Artigo 56.º)</vt:lpstr>
      <vt:lpstr>Teor dos pedidos (Artigo 57.º)</vt:lpstr>
      <vt:lpstr>Informação sobre o procedimento</vt:lpstr>
      <vt:lpstr>Relação com o Protocolo da Haia (Artigo 69.º n.º 2)</vt:lpstr>
      <vt:lpstr>A Convenção da Haia de 2007 sobre a Cobrança Internacional de Alimentos em beneficio dos filhos e de outros Membros da Família</vt:lpstr>
      <vt:lpstr>Considerações gerais</vt:lpstr>
      <vt:lpstr>Estados Parte da Convenção</vt:lpstr>
      <vt:lpstr>Autoridades Centrais </vt:lpstr>
      <vt:lpstr>Objeto  (Artigo 1.º)</vt:lpstr>
      <vt:lpstr>Âmbito de aplicação (Artigo 2.º)</vt:lpstr>
      <vt:lpstr>Atribuições das autoridades centrais (Artigo 6.º)</vt:lpstr>
      <vt:lpstr>Apresentação e categorias de pedidos</vt:lpstr>
      <vt:lpstr>Teor dos pedidos (Artigo 11.º)</vt:lpstr>
      <vt:lpstr>Meios de oposição do Requerido</vt:lpstr>
      <vt:lpstr>Limitação da ação (Artigo 18.º)</vt:lpstr>
      <vt:lpstr>Reconhecimento e execução (Artigo 20.º)</vt:lpstr>
      <vt:lpstr>Recusa de Reconhecimento e Execução (Artigo 22.º) </vt:lpstr>
      <vt:lpstr>Lei aplicável à execução (Artigo 32.º)</vt:lpstr>
      <vt:lpstr>Relação com anteriores convenções (Artigos 48.º e 49.º)</vt:lpstr>
      <vt:lpstr>SITES ÚTEIS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Acesso à Justiça nos Litígios Transfronteiriços: Cobrança Internacional de Alimentos</dc:title>
  <dc:creator>Helder Machado</dc:creator>
  <cp:lastModifiedBy>Ana Gomes</cp:lastModifiedBy>
  <cp:revision>76</cp:revision>
  <cp:lastPrinted>2015-09-26T11:08:21Z</cp:lastPrinted>
  <dcterms:created xsi:type="dcterms:W3CDTF">2015-09-25T17:46:07Z</dcterms:created>
  <dcterms:modified xsi:type="dcterms:W3CDTF">2015-10-01T15:26:20Z</dcterms:modified>
</cp:coreProperties>
</file>